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56" r:id="rId6"/>
    <p:sldId id="273" r:id="rId7"/>
    <p:sldId id="272" r:id="rId8"/>
    <p:sldId id="271" r:id="rId9"/>
    <p:sldId id="260" r:id="rId10"/>
    <p:sldId id="263" r:id="rId11"/>
    <p:sldId id="261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F97"/>
    <a:srgbClr val="65459B"/>
    <a:srgbClr val="D2DF76"/>
    <a:srgbClr val="E8E5F3"/>
    <a:srgbClr val="F3F6DA"/>
    <a:srgbClr val="D1CBE7"/>
    <a:srgbClr val="FFD251"/>
    <a:srgbClr val="09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33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4F3DA-1766-498D-8BBC-7594D46E3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60DD87-E267-4228-9D72-BB99CF47A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8B199-D3E9-4D73-9BEF-E3DB7D6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FDA65-2C91-4FB5-B7EA-1730636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C41A4-313D-4C45-8AD8-33EAE5C4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7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76293-275D-475A-ADB6-2ED7B518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8E9B13-7DA1-4A53-BB10-FD00D1799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62F77-7A11-456B-ADBC-00EFDD0D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855CFC-7648-4FF9-AA41-7C9C9584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AFEF9-EF5F-4AF7-9896-99CFC745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3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EE9583-0471-4CA6-BE27-CB9C7A9C5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C7453F-22E8-406A-B3B2-573D6CFF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A6DAF-8544-4FAC-8B01-46563641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47A27-9B18-498B-B66F-12145E62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3609-172A-410C-8BB4-19AC91F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64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F5D-5F1F-4DC4-A86F-AA29F38E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2DBEC-9196-4C14-BC12-2874106B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3B017F-857E-4A0A-9D23-47E1900F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90077-A0ED-4746-B41C-6E9CCC7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D0936-8EC9-40CB-9F52-61775A74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4EFE1-525E-4F57-99C7-9704B705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A25BD-0578-4BBF-A961-8741AF06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DD042-515E-4002-9D40-71B5C6FB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7066A-18C9-4562-8F57-0B2A07A2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E7FDB-515A-4F8D-9C0C-3D1C5DA1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DA5C3-3E49-43D5-8621-8D918A30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EACF2-DDDA-4C75-864C-F1FAC52F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DFA154-FA0C-4749-9936-66E4E49DC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9F5344-50AA-4AAC-BC60-3D86EF75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6EAC1-4372-4682-A9DD-B86C4E8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0C4FD-EF72-4F1F-8CBF-CD095A29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1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C74C5-7CB4-473D-83EC-CBA51C2E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CD49B-D2BD-42EA-A566-8DEFA36C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0218C-880B-437C-BE5E-E439F626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C7BB6B-2A46-4719-B378-31AF79702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2D2346-6AB4-40C9-91B9-754A4480B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34F1F-A155-4813-92EB-173EC531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6627CE-2049-4401-A59D-8A17BFF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7143C6-F257-4921-800C-EBCA8918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4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83A46-F510-434E-A039-4CEED0FB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DC5F02-9826-46B4-9EB6-7B8B95D4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B21944-988F-4F72-B02C-036EC9B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1011D-9E1A-48A0-932B-D4AC889B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83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5F8FC6-3924-4B90-9730-9C140567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2F9ACC-151C-47F6-9EFD-5B91B4CB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6FA03A-1E9D-47AD-93F0-9AE1D54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0679-DF11-4583-9819-724686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8A180-FB1B-436E-9A07-BDDBDF37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BE1B88-0331-420C-B5B0-99B28346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26E19-C605-44CF-BBEC-E9D2CA7E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C6F57-A2D4-4B92-B766-7C4A4D3A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7A3DF5-851A-4E08-A18C-F18B2E19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76145-98F7-4C5D-9B17-6C936795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2B15FB-2A6C-4CEC-87C6-E51C9F8D3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D0B19-9360-4285-81F6-75268151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37BFF-1170-4069-91A0-10C356E7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6C5A2-0D63-4D15-B443-E3301336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BB124-70AC-4062-9080-76791D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0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30B306-C08D-43D6-95DE-D3F21685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81F41-0460-45F3-AC17-298CDC718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8C4E8-D3E4-4801-A856-579DECADC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A00C-5900-4685-91CA-DF68773DAE18}" type="datetimeFigureOut">
              <a:rPr lang="es-ES" smtClean="0"/>
              <a:t>13/10/2023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8F74B-2110-44B3-B34F-8228EAF3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87087-B406-472B-B5D4-C0A383290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6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3.safelinks.protection.outlook.com/?url=https%3A%2F%2Fwww.youtube.com%2F%40europesocial&amp;data=05%7C01%7Cmpalanquex%40fundaciononce.es%7C1598b2fbccb948a3e94908db3bfe8ecd%7Cbab5b22cd82b452e9cad04f9708f4bbd%7C0%7C0%7C638169737275290504%7CUnknown%7CTWFpbGZsb3d8eyJWIjoiMC4wLjAwMDAiLCJQIjoiV2luMzIiLCJBTiI6Ik1haWwiLCJXVCI6Mn0%3D%7C3000%7C%7C%7C&amp;sdata=Zt5yIZJ2dEkfkpfwo5k11SJVzoR0ithSvAvOtUqP0Io%3D&amp;reserved=0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s://www.linkedin.com/groups/9350023/" TargetMode="External"/><Relationship Id="rId12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03.safelinks.protection.outlook.com/?url=https%3A%2F%2Fwww.facebook.com%2Fsocialeurope&amp;data=05%7C01%7Cmpalanquex%40fundaciononce.es%7C1598b2fbccb948a3e94908db3bfe8ecd%7Cbab5b22cd82b452e9cad04f9708f4bbd%7C0%7C0%7C638169737275290504%7CUnknown%7CTWFpbGZsb3d8eyJWIjoiMC4wLjAwMDAiLCJQIjoiV2luMzIiLCJBTiI6Ik1haWwiLCJXVCI6Mn0%3D%7C3000%7C%7C%7C&amp;sdata=HRkNuF3fEGZvJ3iuGYTdsmblO5u0z8ewh3hQp%2F2lB9A%3D&amp;reserved=0" TargetMode="External"/><Relationship Id="rId11" Type="http://schemas.openxmlformats.org/officeDocument/2006/relationships/hyperlink" Target="https://ec.europa.eu/eusurvey/runner/accessible-eu-community-of-practice" TargetMode="External"/><Relationship Id="rId5" Type="http://schemas.openxmlformats.org/officeDocument/2006/relationships/hyperlink" Target="https://eur03.safelinks.protection.outlook.com/?url=https%3A%2F%2Ftwitter.com%2FEU_Social&amp;data=05%7C01%7Cmpalanquex%40fundaciononce.es%7C1598b2fbccb948a3e94908db3bfe8ecd%7Cbab5b22cd82b452e9cad04f9708f4bbd%7C0%7C0%7C638169737275290504%7CUnknown%7CTWFpbGZsb3d8eyJWIjoiMC4wLjAwMDAiLCJQIjoiV2luMzIiLCJBTiI6Ik1haWwiLCJXVCI6Mn0%3D%7C3000%7C%7C%7C&amp;sdata=P7MFf%2BlCPMOMlGsL6TgxMu4JGSKJ7lohW1%2Bb7N4AKnk%3D&amp;reserved=0" TargetMode="External"/><Relationship Id="rId10" Type="http://schemas.openxmlformats.org/officeDocument/2006/relationships/hyperlink" Target="mailto:accessibleeu@fundaciononce.es" TargetMode="External"/><Relationship Id="rId4" Type="http://schemas.microsoft.com/office/2007/relationships/hdphoto" Target="../media/hdphoto1.wdp"/><Relationship Id="rId9" Type="http://schemas.openxmlformats.org/officeDocument/2006/relationships/hyperlink" Target="http://www.accessibleeucentre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faeurope.eu/" TargetMode="External"/><Relationship Id="rId13" Type="http://schemas.openxmlformats.org/officeDocument/2006/relationships/image" Target="../media/image21.png"/><Relationship Id="rId18" Type="http://schemas.openxmlformats.org/officeDocument/2006/relationships/image" Target="../media/image24.svg"/><Relationship Id="rId3" Type="http://schemas.openxmlformats.org/officeDocument/2006/relationships/image" Target="../media/image12.png"/><Relationship Id="rId21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hyperlink" Target="https://www.jobcertification.eu/" TargetMode="External"/><Relationship Id="rId17" Type="http://schemas.openxmlformats.org/officeDocument/2006/relationships/image" Target="../media/image23.png"/><Relationship Id="rId2" Type="http://schemas.openxmlformats.org/officeDocument/2006/relationships/hyperlink" Target="https://www.digitaleurope.org/" TargetMode="External"/><Relationship Id="rId16" Type="http://schemas.openxmlformats.org/officeDocument/2006/relationships/hyperlink" Target="https://cepis.org/" TargetMode="Externa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tp.org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hyperlink" Target="https://universaldesign.ie/" TargetMode="External"/><Relationship Id="rId19" Type="http://schemas.openxmlformats.org/officeDocument/2006/relationships/hyperlink" Target="https://www.accessibilityassociation.org/s/" TargetMode="External"/><Relationship Id="rId4" Type="http://schemas.openxmlformats.org/officeDocument/2006/relationships/hyperlink" Target="https://www.fit.fraunhofer.de/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zeroproject.org/about/the-essl-foundation-and-zero-proje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8A469-9DA6-4F87-98C6-01E6A195E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998" y="1481896"/>
            <a:ext cx="11430000" cy="5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EUROPOS </a:t>
            </a:r>
            <a:r>
              <a:rPr kumimoji="0" lang="lt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PRIEINAMUMO </a:t>
            </a:r>
            <a:r>
              <a:rPr kumimoji="0" lang="lt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IŠTEKLIŲ CENTRAS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ADB23-D6B8-4A42-986E-C64585D0F2E1}"/>
              </a:ext>
            </a:extLst>
          </p:cNvPr>
          <p:cNvSpPr txBox="1"/>
          <p:nvPr/>
        </p:nvSpPr>
        <p:spPr>
          <a:xfrm>
            <a:off x="251789" y="3329051"/>
            <a:ext cx="109262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lt" sz="2800" b="1" dirty="0">
                <a:latin typeface="72" panose="020B0503030000000003" pitchFamily="34" charset="0"/>
                <a:cs typeface="72" panose="020B0503030000000003" pitchFamily="34" charset="0"/>
              </a:rPr>
              <a:t>Darbas kartu, </a:t>
            </a:r>
            <a:r>
              <a:rPr lang="lt-LT" sz="2800" b="1" dirty="0">
                <a:effectLst/>
                <a:latin typeface="72 Black"/>
                <a:ea typeface="Times New Roman" panose="02020603050405020304" pitchFamily="18" charset="0"/>
              </a:rPr>
              <a:t>kuriant žmonėms su negalia prieinamesnę </a:t>
            </a:r>
          </a:p>
          <a:p>
            <a:pPr marL="0" indent="0" algn="ctr">
              <a:buNone/>
            </a:pPr>
            <a:r>
              <a:rPr lang="lt-LT" sz="2800" b="1" dirty="0">
                <a:effectLst/>
                <a:latin typeface="72 Black"/>
                <a:ea typeface="Times New Roman" panose="02020603050405020304" pitchFamily="18" charset="0"/>
              </a:rPr>
              <a:t>Europos Sąjungą</a:t>
            </a:r>
            <a:endParaRPr lang="lt" sz="2800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Gráfico 5" descr="European Commision´s logo">
            <a:extLst>
              <a:ext uri="{FF2B5EF4-FFF2-40B4-BE49-F238E27FC236}">
                <a16:creationId xmlns:a16="http://schemas.microsoft.com/office/drawing/2014/main" id="{C21D630E-828D-4561-838E-433AECF93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789" y="69573"/>
            <a:ext cx="2762250" cy="685800"/>
          </a:xfrm>
          <a:prstGeom prst="rect">
            <a:avLst/>
          </a:prstGeom>
        </p:spPr>
      </p:pic>
      <p:pic>
        <p:nvPicPr>
          <p:cNvPr id="4098" name="Picture 2" descr="AccessibleEU Centre logo&#10;">
            <a:extLst>
              <a:ext uri="{FF2B5EF4-FFF2-40B4-BE49-F238E27FC236}">
                <a16:creationId xmlns:a16="http://schemas.microsoft.com/office/drawing/2014/main" id="{2AE67D5B-1052-4675-90C9-60BB57E4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4566925"/>
            <a:ext cx="7127557" cy="21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00FB8C6-9CBA-42C1-A7AB-9935D777FD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8225" y="297995"/>
            <a:ext cx="416604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" sz="36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Kas gali dalyvauti?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F55A973-7353-4DAB-9869-8140B782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325516"/>
            <a:ext cx="10515600" cy="4351338"/>
          </a:xfrm>
        </p:spPr>
        <p:txBody>
          <a:bodyPr>
            <a:normAutofit/>
          </a:bodyPr>
          <a:lstStyle/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Privačios ir valstybinės įmonės</a:t>
            </a: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Įvairių pramonės šakų įmonių asociacijos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Asmenys su negalia, vyresnio amžiaus žmonės ir jų </a:t>
            </a:r>
            <a:r>
              <a:rPr lang="lt" sz="1800" dirty="0" err="1">
                <a:latin typeface="72" panose="020B0503030000000003" pitchFamily="34" charset="0"/>
                <a:cs typeface="72" panose="020B0503030000000003" pitchFamily="34" charset="0"/>
              </a:rPr>
              <a:t>organizacijos</a:t>
            </a:r>
            <a:endParaRPr lang="en-U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Viešieji administratoriai, atsakingi už prieinamumo teisės aktus ir politiką, viešųjų pirkimų vykdytojai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Valdžios institucijos, atsakingos už gaminių ir paslaugų, susijusių su prieinamumo prievolėmis, rinkos priežiūrą</a:t>
            </a: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Paslaugų asmenims su negalia teikėjai, pagalbinių technologijų tiekėjai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Statybos srities specialistai (architektai, inžinieriai ir kt.), technologijų kūrėjai ir vystytojai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500"/>
              </a:lnSpc>
              <a:buClr>
                <a:schemeClr val="tx1"/>
              </a:buClr>
              <a:buSzPct val="128000"/>
              <a:buBlip>
                <a:blip r:embed="rId3"/>
              </a:buBlip>
            </a:pPr>
            <a:r>
              <a:rPr lang="lt" sz="1800" dirty="0">
                <a:latin typeface="72" panose="020B0503030000000003" pitchFamily="34" charset="0"/>
                <a:cs typeface="72" panose="020B0503030000000003" pitchFamily="34" charset="0"/>
              </a:rPr>
              <a:t>Universitetai, kuriems aktualūs prieinamumo ir negalios temos, akademinė bendruomenė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6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44327-2505-47C3-9769-2BD66B9F9E5D}"/>
              </a:ext>
            </a:extLst>
          </p:cNvPr>
          <p:cNvSpPr txBox="1"/>
          <p:nvPr/>
        </p:nvSpPr>
        <p:spPr>
          <a:xfrm>
            <a:off x="838200" y="1048050"/>
            <a:ext cx="1025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sz="2400" dirty="0">
                <a:latin typeface="72" panose="020B0503030000000003" pitchFamily="34" charset="0"/>
                <a:cs typeface="72" panose="020B0503030000000003" pitchFamily="34" charset="0"/>
              </a:rPr>
              <a:t>Jei norite prisijungti prie mūsų bendruomenės ir dalyvauti mūsų veikloje, sekite mus mūsų svetainėje ir socialiniuose tinkluose.</a:t>
            </a:r>
            <a:endParaRPr lang="es-ES" sz="24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5" name="Imagen 14" descr="Twitter's logo">
            <a:extLst>
              <a:ext uri="{FF2B5EF4-FFF2-40B4-BE49-F238E27FC236}">
                <a16:creationId xmlns:a16="http://schemas.microsoft.com/office/drawing/2014/main" id="{DB892FBC-C5ED-4165-ADB1-EC3367CCFE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r="80971"/>
          <a:stretch/>
        </p:blipFill>
        <p:spPr>
          <a:xfrm>
            <a:off x="2166293" y="1830120"/>
            <a:ext cx="933450" cy="8118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84DAD7-70E9-42C0-B3B7-0AC18A436096}"/>
              </a:ext>
            </a:extLst>
          </p:cNvPr>
          <p:cNvSpPr txBox="1"/>
          <p:nvPr/>
        </p:nvSpPr>
        <p:spPr>
          <a:xfrm>
            <a:off x="1753808" y="2745583"/>
            <a:ext cx="1718969" cy="369332"/>
          </a:xfrm>
          <a:custGeom>
            <a:avLst/>
            <a:gdLst>
              <a:gd name="connsiteX0" fmla="*/ 0 w 1718969"/>
              <a:gd name="connsiteY0" fmla="*/ 0 h 369332"/>
              <a:gd name="connsiteX1" fmla="*/ 538610 w 1718969"/>
              <a:gd name="connsiteY1" fmla="*/ 0 h 369332"/>
              <a:gd name="connsiteX2" fmla="*/ 1145979 w 1718969"/>
              <a:gd name="connsiteY2" fmla="*/ 0 h 369332"/>
              <a:gd name="connsiteX3" fmla="*/ 1718969 w 1718969"/>
              <a:gd name="connsiteY3" fmla="*/ 0 h 369332"/>
              <a:gd name="connsiteX4" fmla="*/ 1718969 w 1718969"/>
              <a:gd name="connsiteY4" fmla="*/ 369332 h 369332"/>
              <a:gd name="connsiteX5" fmla="*/ 1180359 w 1718969"/>
              <a:gd name="connsiteY5" fmla="*/ 369332 h 369332"/>
              <a:gd name="connsiteX6" fmla="*/ 607369 w 1718969"/>
              <a:gd name="connsiteY6" fmla="*/ 369332 h 369332"/>
              <a:gd name="connsiteX7" fmla="*/ 0 w 1718969"/>
              <a:gd name="connsiteY7" fmla="*/ 369332 h 369332"/>
              <a:gd name="connsiteX8" fmla="*/ 0 w 1718969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69" h="369332" extrusionOk="0">
                <a:moveTo>
                  <a:pt x="0" y="0"/>
                </a:moveTo>
                <a:cubicBezTo>
                  <a:pt x="132943" y="-13866"/>
                  <a:pt x="402797" y="12129"/>
                  <a:pt x="538610" y="0"/>
                </a:cubicBezTo>
                <a:cubicBezTo>
                  <a:pt x="674423" y="-12129"/>
                  <a:pt x="1011541" y="-26613"/>
                  <a:pt x="1145979" y="0"/>
                </a:cubicBezTo>
                <a:cubicBezTo>
                  <a:pt x="1280417" y="26613"/>
                  <a:pt x="1451868" y="-24007"/>
                  <a:pt x="1718969" y="0"/>
                </a:cubicBezTo>
                <a:cubicBezTo>
                  <a:pt x="1708512" y="171607"/>
                  <a:pt x="1718969" y="204925"/>
                  <a:pt x="1718969" y="369332"/>
                </a:cubicBezTo>
                <a:cubicBezTo>
                  <a:pt x="1567399" y="390410"/>
                  <a:pt x="1332557" y="364341"/>
                  <a:pt x="1180359" y="369332"/>
                </a:cubicBezTo>
                <a:cubicBezTo>
                  <a:pt x="1028161" y="374324"/>
                  <a:pt x="845382" y="359807"/>
                  <a:pt x="607369" y="369332"/>
                </a:cubicBezTo>
                <a:cubicBezTo>
                  <a:pt x="369356" y="378858"/>
                  <a:pt x="200884" y="351563"/>
                  <a:pt x="0" y="369332"/>
                </a:cubicBezTo>
                <a:cubicBezTo>
                  <a:pt x="-659" y="214486"/>
                  <a:pt x="-14740" y="17435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sd="6330656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lt" sz="1800" u="sng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@EU_Social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4" name="Imagen 13" descr="Facebook's logo">
            <a:extLst>
              <a:ext uri="{FF2B5EF4-FFF2-40B4-BE49-F238E27FC236}">
                <a16:creationId xmlns:a16="http://schemas.microsoft.com/office/drawing/2014/main" id="{FCFFB1CF-69F3-431E-A7BB-FE2C5BC12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20582" r="60194"/>
          <a:stretch/>
        </p:blipFill>
        <p:spPr>
          <a:xfrm>
            <a:off x="4528149" y="1831057"/>
            <a:ext cx="942975" cy="8118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E9F8E0C-C993-4C48-A119-39E60981716E}"/>
              </a:ext>
            </a:extLst>
          </p:cNvPr>
          <p:cNvSpPr txBox="1"/>
          <p:nvPr/>
        </p:nvSpPr>
        <p:spPr>
          <a:xfrm>
            <a:off x="3918547" y="2691883"/>
            <a:ext cx="2162177" cy="646331"/>
          </a:xfrm>
          <a:custGeom>
            <a:avLst/>
            <a:gdLst>
              <a:gd name="connsiteX0" fmla="*/ 0 w 2162177"/>
              <a:gd name="connsiteY0" fmla="*/ 0 h 646331"/>
              <a:gd name="connsiteX1" fmla="*/ 2162177 w 2162177"/>
              <a:gd name="connsiteY1" fmla="*/ 0 h 646331"/>
              <a:gd name="connsiteX2" fmla="*/ 2162177 w 2162177"/>
              <a:gd name="connsiteY2" fmla="*/ 646331 h 646331"/>
              <a:gd name="connsiteX3" fmla="*/ 0 w 2162177"/>
              <a:gd name="connsiteY3" fmla="*/ 646331 h 646331"/>
              <a:gd name="connsiteX4" fmla="*/ 0 w 2162177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646331" extrusionOk="0">
                <a:moveTo>
                  <a:pt x="0" y="0"/>
                </a:moveTo>
                <a:cubicBezTo>
                  <a:pt x="398992" y="22263"/>
                  <a:pt x="1348648" y="136607"/>
                  <a:pt x="2162177" y="0"/>
                </a:cubicBezTo>
                <a:cubicBezTo>
                  <a:pt x="2120470" y="74681"/>
                  <a:pt x="2176715" y="449987"/>
                  <a:pt x="2162177" y="646331"/>
                </a:cubicBezTo>
                <a:cubicBezTo>
                  <a:pt x="1844165" y="729155"/>
                  <a:pt x="671813" y="747994"/>
                  <a:pt x="0" y="646331"/>
                </a:cubicBezTo>
                <a:cubicBezTo>
                  <a:pt x="-18458" y="481534"/>
                  <a:pt x="15706" y="21867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sd="9001797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BE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EU Social</a:t>
            </a: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ctr"/>
            <a:r>
              <a:rPr lang="lt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6" name="Imagen 15" descr="Linkedin's logo">
            <a:extLst>
              <a:ext uri="{FF2B5EF4-FFF2-40B4-BE49-F238E27FC236}">
                <a16:creationId xmlns:a16="http://schemas.microsoft.com/office/drawing/2014/main" id="{00DC905A-5076-4101-AD93-97100EB66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62039" r="18738"/>
          <a:stretch/>
        </p:blipFill>
        <p:spPr>
          <a:xfrm>
            <a:off x="7174064" y="1824863"/>
            <a:ext cx="942975" cy="81186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D35C482-9069-4103-92EA-B6ACC8CDED96}"/>
              </a:ext>
            </a:extLst>
          </p:cNvPr>
          <p:cNvSpPr txBox="1"/>
          <p:nvPr/>
        </p:nvSpPr>
        <p:spPr>
          <a:xfrm>
            <a:off x="6564462" y="2691883"/>
            <a:ext cx="2162177" cy="338554"/>
          </a:xfrm>
          <a:custGeom>
            <a:avLst/>
            <a:gdLst>
              <a:gd name="connsiteX0" fmla="*/ 0 w 2162177"/>
              <a:gd name="connsiteY0" fmla="*/ 0 h 338554"/>
              <a:gd name="connsiteX1" fmla="*/ 2162177 w 2162177"/>
              <a:gd name="connsiteY1" fmla="*/ 0 h 338554"/>
              <a:gd name="connsiteX2" fmla="*/ 2162177 w 2162177"/>
              <a:gd name="connsiteY2" fmla="*/ 338554 h 338554"/>
              <a:gd name="connsiteX3" fmla="*/ 0 w 2162177"/>
              <a:gd name="connsiteY3" fmla="*/ 338554 h 338554"/>
              <a:gd name="connsiteX4" fmla="*/ 0 w 2162177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7" h="338554" extrusionOk="0">
                <a:moveTo>
                  <a:pt x="0" y="0"/>
                </a:moveTo>
                <a:cubicBezTo>
                  <a:pt x="660683" y="35253"/>
                  <a:pt x="1409212" y="-120881"/>
                  <a:pt x="2162177" y="0"/>
                </a:cubicBezTo>
                <a:cubicBezTo>
                  <a:pt x="2177523" y="107412"/>
                  <a:pt x="2145923" y="252362"/>
                  <a:pt x="2162177" y="338554"/>
                </a:cubicBezTo>
                <a:cubicBezTo>
                  <a:pt x="1941078" y="433495"/>
                  <a:pt x="642394" y="453694"/>
                  <a:pt x="0" y="338554"/>
                </a:cubicBezTo>
                <a:cubicBezTo>
                  <a:pt x="24706" y="169316"/>
                  <a:pt x="29601" y="15023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sd="15442517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es-ES" sz="1600" dirty="0" err="1">
                <a:latin typeface="72" panose="020B0503030000000003" pitchFamily="34" charset="0"/>
                <a:cs typeface="72" panose="020B0503030000000003" pitchFamily="34" charset="0"/>
                <a:hlinkClick r:id="rId7"/>
              </a:rPr>
              <a:t>Accessible</a:t>
            </a:r>
            <a:r>
              <a:rPr lang="es-ES" sz="1600" dirty="0">
                <a:latin typeface="72" panose="020B0503030000000003" pitchFamily="34" charset="0"/>
                <a:cs typeface="72" panose="020B0503030000000003" pitchFamily="34" charset="0"/>
                <a:hlinkClick r:id="rId7"/>
              </a:rPr>
              <a:t> EU Centre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5" descr="Youtube's logo">
            <a:extLst>
              <a:ext uri="{FF2B5EF4-FFF2-40B4-BE49-F238E27FC236}">
                <a16:creationId xmlns:a16="http://schemas.microsoft.com/office/drawing/2014/main" id="{FFE5AAC2-EFEC-4BA9-B391-C90C2911A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8" r="95993">
                        <a14:foregroundMark x1="13676" y1="51053" x2="13676" y2="51053"/>
                        <a14:foregroundMark x1="5139" y1="48947" x2="5139" y2="48947"/>
                        <a14:foregroundMark x1="27613" y1="46316" x2="27613" y2="46316"/>
                        <a14:foregroundMark x1="34146" y1="49474" x2="34146" y2="49474"/>
                        <a14:foregroundMark x1="33014" y1="61053" x2="33014" y2="61053"/>
                        <a14:foregroundMark x1="67334" y1="52105" x2="67334" y2="52105"/>
                        <a14:foregroundMark x1="90070" y1="77368" x2="90070" y2="77368"/>
                        <a14:foregroundMark x1="93467" y1="72632" x2="93467" y2="72632"/>
                        <a14:foregroundMark x1="95993" y1="62105" x2="95993" y2="62105"/>
                        <a14:foregroundMark x1="91463" y1="51579" x2="91463" y2="51579"/>
                        <a14:foregroundMark x1="73519" y1="30000" x2="73519" y2="30000"/>
                        <a14:foregroundMark x1="70819" y1="23158" x2="70819" y2="23158"/>
                        <a14:foregroundMark x1="8449" y1="27368" x2="8449" y2="27368"/>
                        <a14:foregroundMark x1="66986" y1="60526" x2="66986" y2="60526"/>
                      </a14:backgroundRemoval>
                    </a14:imgEffect>
                  </a14:imgLayer>
                </a14:imgProps>
              </a:ext>
            </a:extLst>
          </a:blip>
          <a:srcRect l="83495"/>
          <a:stretch/>
        </p:blipFill>
        <p:spPr>
          <a:xfrm>
            <a:off x="9827046" y="1820014"/>
            <a:ext cx="809627" cy="8118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90879C-E96C-48FF-B21D-99B6F2CD1F15}"/>
              </a:ext>
            </a:extLst>
          </p:cNvPr>
          <p:cNvSpPr txBox="1"/>
          <p:nvPr/>
        </p:nvSpPr>
        <p:spPr>
          <a:xfrm>
            <a:off x="9310549" y="2706115"/>
            <a:ext cx="1581150" cy="369332"/>
          </a:xfrm>
          <a:custGeom>
            <a:avLst/>
            <a:gdLst>
              <a:gd name="connsiteX0" fmla="*/ 0 w 1581150"/>
              <a:gd name="connsiteY0" fmla="*/ 0 h 369332"/>
              <a:gd name="connsiteX1" fmla="*/ 558673 w 1581150"/>
              <a:gd name="connsiteY1" fmla="*/ 0 h 369332"/>
              <a:gd name="connsiteX2" fmla="*/ 1069912 w 1581150"/>
              <a:gd name="connsiteY2" fmla="*/ 0 h 369332"/>
              <a:gd name="connsiteX3" fmla="*/ 1581150 w 1581150"/>
              <a:gd name="connsiteY3" fmla="*/ 0 h 369332"/>
              <a:gd name="connsiteX4" fmla="*/ 1581150 w 1581150"/>
              <a:gd name="connsiteY4" fmla="*/ 369332 h 369332"/>
              <a:gd name="connsiteX5" fmla="*/ 1085723 w 1581150"/>
              <a:gd name="connsiteY5" fmla="*/ 369332 h 369332"/>
              <a:gd name="connsiteX6" fmla="*/ 527050 w 1581150"/>
              <a:gd name="connsiteY6" fmla="*/ 369332 h 369332"/>
              <a:gd name="connsiteX7" fmla="*/ 0 w 1581150"/>
              <a:gd name="connsiteY7" fmla="*/ 369332 h 369332"/>
              <a:gd name="connsiteX8" fmla="*/ 0 w 158115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150" h="369332" extrusionOk="0">
                <a:moveTo>
                  <a:pt x="0" y="0"/>
                </a:moveTo>
                <a:cubicBezTo>
                  <a:pt x="177412" y="-35567"/>
                  <a:pt x="430843" y="23032"/>
                  <a:pt x="558673" y="0"/>
                </a:cubicBezTo>
                <a:cubicBezTo>
                  <a:pt x="686503" y="-23032"/>
                  <a:pt x="817393" y="57739"/>
                  <a:pt x="1069912" y="0"/>
                </a:cubicBezTo>
                <a:cubicBezTo>
                  <a:pt x="1322431" y="-57739"/>
                  <a:pt x="1426515" y="9695"/>
                  <a:pt x="1581150" y="0"/>
                </a:cubicBezTo>
                <a:cubicBezTo>
                  <a:pt x="1590839" y="156008"/>
                  <a:pt x="1570784" y="290295"/>
                  <a:pt x="1581150" y="369332"/>
                </a:cubicBezTo>
                <a:cubicBezTo>
                  <a:pt x="1362350" y="410000"/>
                  <a:pt x="1328749" y="367566"/>
                  <a:pt x="1085723" y="369332"/>
                </a:cubicBezTo>
                <a:cubicBezTo>
                  <a:pt x="842697" y="371098"/>
                  <a:pt x="679866" y="365621"/>
                  <a:pt x="527050" y="369332"/>
                </a:cubicBezTo>
                <a:cubicBezTo>
                  <a:pt x="374234" y="373043"/>
                  <a:pt x="170037" y="365079"/>
                  <a:pt x="0" y="369332"/>
                </a:cubicBezTo>
                <a:cubicBezTo>
                  <a:pt x="-29194" y="285576"/>
                  <a:pt x="25318" y="9626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2DF76"/>
            </a:solidFill>
            <a:extLst>
              <a:ext uri="{C807C97D-BFC1-408E-A445-0C87EB9F89A2}">
                <ask:lineSketchStyleProps xmlns:ask="http://schemas.microsoft.com/office/drawing/2018/sketchyshapes" sd="20557996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Social Europe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AA070-8DDC-4D1D-9504-CAC7CE80D0B1}"/>
              </a:ext>
            </a:extLst>
          </p:cNvPr>
          <p:cNvSpPr txBox="1"/>
          <p:nvPr/>
        </p:nvSpPr>
        <p:spPr>
          <a:xfrm>
            <a:off x="557534" y="4084425"/>
            <a:ext cx="75595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" sz="3600" b="0" i="0" u="none" strike="noStrike" baseline="0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Svetainė: </a:t>
            </a:r>
            <a:r>
              <a:rPr lang="lt" sz="4800" b="0" i="0" u="none" strike="noStrike" baseline="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www.AccessibleEUCentre.eu</a:t>
            </a:r>
            <a:endParaRPr lang="es-ES" sz="4800" b="0" i="0" u="none" strike="noStrike" baseline="0" dirty="0">
              <a:solidFill>
                <a:schemeClr val="bg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/>
            <a:r>
              <a:rPr lang="lt" sz="3600" b="0" i="0" u="none" strike="noStrike" baseline="0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El. paštas: </a:t>
            </a:r>
            <a:r>
              <a:rPr lang="lt" sz="3200" b="0" i="0" u="none" strike="noStrike" baseline="0" dirty="0">
                <a:solidFill>
                  <a:schemeClr val="bg1"/>
                </a:solidFill>
                <a:latin typeface="72" panose="020B0503030000000003" pitchFamily="34" charset="0"/>
                <a:cs typeface="72" panose="020B05030300000000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accessibleeu@fundaciononce.es</a:t>
            </a:r>
            <a:endParaRPr lang="es-ES" sz="3200" dirty="0">
              <a:solidFill>
                <a:schemeClr val="bg1"/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BCE1E1-CAF1-4BED-A0F7-C2AD0C3E87C9}"/>
              </a:ext>
            </a:extLst>
          </p:cNvPr>
          <p:cNvSpPr txBox="1"/>
          <p:nvPr/>
        </p:nvSpPr>
        <p:spPr>
          <a:xfrm>
            <a:off x="8699705" y="3730417"/>
            <a:ext cx="30643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sz="2000" dirty="0">
                <a:solidFill>
                  <a:srgbClr val="65459B"/>
                </a:solidFill>
                <a:ea typeface="+mj-ea"/>
                <a:cs typeface="Aharoni" panose="02010803020104030203" pitchFamily="2" charset="-79"/>
              </a:rPr>
              <a:t>Prisijunk mūsų praktikos bendruomenės!</a:t>
            </a:r>
          </a:p>
          <a:p>
            <a:endParaRPr lang="lt" sz="2000" dirty="0">
              <a:solidFill>
                <a:srgbClr val="65459B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Imagen 2" descr="QR code to join AccessibleEU´s Community of practice">
            <a:hlinkClick r:id="rId11"/>
            <a:extLst>
              <a:ext uri="{FF2B5EF4-FFF2-40B4-BE49-F238E27FC236}">
                <a16:creationId xmlns:a16="http://schemas.microsoft.com/office/drawing/2014/main" id="{BD78FF93-F966-4EFC-BBF4-FDE3083103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14" y="4460375"/>
            <a:ext cx="2097415" cy="2097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7F5E4A-915D-9CA5-EE2D-DAD128D37D41}"/>
              </a:ext>
            </a:extLst>
          </p:cNvPr>
          <p:cNvSpPr txBox="1"/>
          <p:nvPr/>
        </p:nvSpPr>
        <p:spPr>
          <a:xfrm>
            <a:off x="981035" y="308673"/>
            <a:ext cx="983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b="1" dirty="0"/>
              <a:t>Prisijunkite ir kartu kurkime labiau įtraukią Europą</a:t>
            </a:r>
          </a:p>
        </p:txBody>
      </p:sp>
    </p:spTree>
    <p:extLst>
      <p:ext uri="{BB962C8B-B14F-4D97-AF65-F5344CB8AC3E}">
        <p14:creationId xmlns:p14="http://schemas.microsoft.com/office/powerpoint/2010/main" val="416341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834944-D44E-4EA5-A778-3DA39EED07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421" y="345233"/>
            <a:ext cx="11728579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" sz="4800" b="1" i="0" u="none" strike="noStrike" kern="1200" cap="none" spc="0" normalizeH="0" baseline="0" noProof="0" dirty="0">
                <a:ln>
                  <a:noFill/>
                </a:ln>
                <a:solidFill>
                  <a:srgbClr val="65459B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haroni" panose="02010803020104030203" pitchFamily="2" charset="-79"/>
              </a:rPr>
              <a:t>Kas yra AccessibleEU/ PrieinamaES?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1081422" y="2010212"/>
            <a:ext cx="8654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t" sz="2200" dirty="0">
                <a:latin typeface="72" panose="020B0503030000000003" pitchFamily="34" charset="0"/>
                <a:cs typeface="72" panose="020B0503030000000003" pitchFamily="34" charset="0"/>
              </a:rPr>
              <a:t>„AccesibleEU“ yra viena iš pavyzdinių iniciatyvų, siūlomų Europos Komisijos Neįgaliųjų teisių strategijoje 2021–2030 m.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1201324" y="3630236"/>
            <a:ext cx="61206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kumimoji="0" lang="lt-LT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AccesibleEU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“ yra prieinamumo išteklių centras, dirbantis statinių, transporto, informacinių ir ryšių technologijų </a:t>
            </a:r>
            <a:r>
              <a:rPr lang="lt-LT" altLang="en-US" sz="2000" dirty="0">
                <a:latin typeface="Arial Unicode MS"/>
              </a:rPr>
              <a:t>bei</a:t>
            </a:r>
            <a:r>
              <a:rPr kumimoji="0" lang="lt-L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politikos srityse, siekiantis užtikrinti neįgaliųjų dalyvavimą visose gyvenimo srityse lygiomis galimybėmis su kitais</a:t>
            </a:r>
            <a:r>
              <a:rPr lang="en-US" sz="20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. </a:t>
            </a:r>
            <a:endParaRPr lang="es-ES" sz="18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E04230-8A5C-4D45-934B-6CDEE06E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702" y="2148413"/>
            <a:ext cx="45719" cy="804337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4DB10F3-50E8-4CEE-B886-FC5E1853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702" y="3630236"/>
            <a:ext cx="45719" cy="2197925"/>
          </a:xfrm>
          <a:prstGeom prst="rect">
            <a:avLst/>
          </a:prstGeom>
          <a:solidFill>
            <a:srgbClr val="D2D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37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F9D9D5C-5BB3-403F-928F-5F6585D65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442" y="2448674"/>
            <a:ext cx="3293401" cy="130556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4216D2-60A6-442D-93FA-0FFAD9A71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333882"/>
            <a:ext cx="12192000" cy="547751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036DA31-E2B4-4057-835F-2700E2077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8457" y="5711188"/>
            <a:ext cx="3267995" cy="903677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C3F5BD5F-0539-489E-8AAF-2E2ED43A6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574" y="5720644"/>
            <a:ext cx="3536761" cy="884494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5CEF7BD-CC50-4099-AA25-D9CF9410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548" y="5723128"/>
            <a:ext cx="3610280" cy="884494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15BC1749-7AB2-4EC2-9CBA-96613683D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8457" y="4303607"/>
            <a:ext cx="3267995" cy="8819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417AC233-282E-49D2-924F-F32BC8CEA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1233" y="4317886"/>
            <a:ext cx="3480868" cy="8819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3541BB9E-DB3C-4F32-AC5A-6E84ADE24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2509" y="2448674"/>
            <a:ext cx="2818886" cy="128607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1DFF025-3992-4E6A-AF6D-E3E43F046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8240" y="2450592"/>
            <a:ext cx="2624927" cy="1294268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C56D6DB-B0B5-406E-B1BF-713D85DA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4133" y="2463678"/>
            <a:ext cx="2916571" cy="1305561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EA8BAF-8FC8-43A0-A55C-21027EEF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548" y="4288668"/>
            <a:ext cx="3610280" cy="895770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CB17270-E788-4E87-B769-A0D9F03C7906}"/>
              </a:ext>
            </a:extLst>
          </p:cNvPr>
          <p:cNvSpPr txBox="1">
            <a:spLocks/>
          </p:cNvSpPr>
          <p:nvPr/>
        </p:nvSpPr>
        <p:spPr>
          <a:xfrm>
            <a:off x="3190038" y="217257"/>
            <a:ext cx="691515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lt" sz="3200" dirty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Kas </a:t>
            </a:r>
            <a:r>
              <a:rPr lang="lt" sz="3200" dirty="0">
                <a:solidFill>
                  <a:srgbClr val="173F97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sudaro</a:t>
            </a:r>
            <a:r>
              <a:rPr lang="lt" sz="3200" dirty="0">
                <a:solidFill>
                  <a:srgbClr val="65459B"/>
                </a:solidFill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 AccessibleEU?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448252-5604-40D6-B73C-EEC4287D8196}"/>
              </a:ext>
            </a:extLst>
          </p:cNvPr>
          <p:cNvSpPr txBox="1"/>
          <p:nvPr/>
        </p:nvSpPr>
        <p:spPr>
          <a:xfrm>
            <a:off x="-1" y="904096"/>
            <a:ext cx="121920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lt" sz="2400" b="1" dirty="0">
                <a:solidFill>
                  <a:srgbClr val="65459B"/>
                </a:solidFill>
              </a:rPr>
              <a:t>KONSORCIUMAS VADOVAS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1967FC-827C-469B-B6AE-AC0400A25CC3}"/>
              </a:ext>
            </a:extLst>
          </p:cNvPr>
          <p:cNvSpPr txBox="1"/>
          <p:nvPr/>
        </p:nvSpPr>
        <p:spPr>
          <a:xfrm>
            <a:off x="6095997" y="1332999"/>
            <a:ext cx="3535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sz="2800" b="1" dirty="0">
                <a:latin typeface="72" panose="020B0503030000000003" pitchFamily="34" charset="0"/>
                <a:cs typeface="72" panose="020B0503030000000003" pitchFamily="34" charset="0"/>
              </a:rPr>
              <a:t>Fundación ONCE</a:t>
            </a:r>
          </a:p>
        </p:txBody>
      </p:sp>
      <p:pic>
        <p:nvPicPr>
          <p:cNvPr id="14" name="Imagen 13" descr="Fundación ONCE logo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75" y="1262009"/>
            <a:ext cx="1935772" cy="63396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742397-8E65-47BE-A99A-17662D0FB4E9}"/>
              </a:ext>
            </a:extLst>
          </p:cNvPr>
          <p:cNvSpPr txBox="1"/>
          <p:nvPr/>
        </p:nvSpPr>
        <p:spPr>
          <a:xfrm>
            <a:off x="-2" y="2016897"/>
            <a:ext cx="1219200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lt" sz="2400" b="1" dirty="0">
                <a:solidFill>
                  <a:srgbClr val="65459B"/>
                </a:solidFill>
              </a:rPr>
              <a:t>KONSORCIUMO PARTNERIAI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FD74225-31F8-42C3-A273-79ED32298B65}"/>
              </a:ext>
            </a:extLst>
          </p:cNvPr>
          <p:cNvSpPr txBox="1"/>
          <p:nvPr/>
        </p:nvSpPr>
        <p:spPr>
          <a:xfrm>
            <a:off x="91960" y="2385586"/>
            <a:ext cx="3397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b="1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EASPD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( </a:t>
            </a:r>
            <a:r>
              <a:rPr lang="lt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Europos paslaugų teikėjų asociacija asmenims su negalia)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26" name="Imagen 25" descr="EASPD logo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11" y="3294434"/>
            <a:ext cx="902817" cy="392991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E01587EA-DF91-48B3-A106-1B0E30886BDC}"/>
              </a:ext>
            </a:extLst>
          </p:cNvPr>
          <p:cNvSpPr txBox="1"/>
          <p:nvPr/>
        </p:nvSpPr>
        <p:spPr>
          <a:xfrm>
            <a:off x="3455659" y="2470127"/>
            <a:ext cx="3078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b="1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ENAT </a:t>
            </a:r>
            <a:r>
              <a:rPr lang="lt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(Europos prieinamo turizmo tinklas </a:t>
            </a:r>
            <a:r>
              <a:rPr lang="lt" b="0" i="0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28" name="Imagen 27" descr="ENAT logo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4100944" y="3050635"/>
            <a:ext cx="1683874" cy="664429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9E03160A-C14B-4D01-89E4-EA418138A60E}"/>
              </a:ext>
            </a:extLst>
          </p:cNvPr>
          <p:cNvSpPr txBox="1"/>
          <p:nvPr/>
        </p:nvSpPr>
        <p:spPr>
          <a:xfrm>
            <a:off x="6647612" y="2479846"/>
            <a:ext cx="2584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JKU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(Johannes Kepler </a:t>
            </a:r>
            <a:r>
              <a:rPr lang="lt" dirty="0" err="1">
                <a:latin typeface="72" panose="020B0503030000000003" pitchFamily="34" charset="0"/>
                <a:cs typeface="72" panose="020B0503030000000003" pitchFamily="34" charset="0"/>
              </a:rPr>
              <a:t>Universität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Linz)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0" name="Imagen 29" descr="JKU logo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40" y="3256589"/>
            <a:ext cx="926592" cy="441913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3EBA87A-1054-4D0C-AF48-13A76DEC27EE}"/>
              </a:ext>
            </a:extLst>
          </p:cNvPr>
          <p:cNvSpPr txBox="1"/>
          <p:nvPr/>
        </p:nvSpPr>
        <p:spPr>
          <a:xfrm>
            <a:off x="9123527" y="2477229"/>
            <a:ext cx="2818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b="1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UNE</a:t>
            </a:r>
            <a:r>
              <a:rPr lang="lt" b="0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(Ispanijos </a:t>
            </a:r>
            <a:r>
              <a:rPr lang="lt" i="0" dirty="0" err="1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standartizacijos asociacija </a:t>
            </a:r>
            <a:r>
              <a:rPr lang="lt" b="0" i="0" dirty="0">
                <a:solidFill>
                  <a:srgbClr val="373A3C"/>
                </a:solidFill>
                <a:effectLst/>
                <a:latin typeface="72" panose="020B0503030000000003" pitchFamily="34" charset="0"/>
                <a:cs typeface="72" panose="020B0503030000000003" pitchFamily="34" charset="0"/>
              </a:rPr>
              <a:t>)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74" name="Picture 2" descr="UNE logo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57" y="3353678"/>
            <a:ext cx="555586" cy="4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D35A6C8-8433-4DFA-AD9D-0772F25C705F}"/>
              </a:ext>
            </a:extLst>
          </p:cNvPr>
          <p:cNvSpPr txBox="1"/>
          <p:nvPr/>
        </p:nvSpPr>
        <p:spPr>
          <a:xfrm>
            <a:off x="147442" y="3903489"/>
            <a:ext cx="1219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sz="2400" b="1" dirty="0">
                <a:solidFill>
                  <a:srgbClr val="65459B"/>
                </a:solidFill>
              </a:rPr>
              <a:t>SUBRANGOVOS ORGANIZACIJOS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259DC306-3FF3-499B-87E8-D59A5C559121}"/>
              </a:ext>
            </a:extLst>
          </p:cNvPr>
          <p:cNvSpPr txBox="1"/>
          <p:nvPr/>
        </p:nvSpPr>
        <p:spPr>
          <a:xfrm>
            <a:off x="188978" y="4267030"/>
            <a:ext cx="374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EDF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( Europos negalios forumas )</a:t>
            </a:r>
          </a:p>
        </p:txBody>
      </p:sp>
      <p:pic>
        <p:nvPicPr>
          <p:cNvPr id="39" name="Imagen 38" descr="European Disability Forum logo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05" y="4585898"/>
            <a:ext cx="583623" cy="726160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63AA8A58-FFA8-4F47-ABD9-9D1A27AB20CE}"/>
              </a:ext>
            </a:extLst>
          </p:cNvPr>
          <p:cNvSpPr txBox="1"/>
          <p:nvPr/>
        </p:nvSpPr>
        <p:spPr>
          <a:xfrm>
            <a:off x="5083841" y="4341312"/>
            <a:ext cx="2439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Skaitmeninė </a:t>
            </a:r>
            <a:r>
              <a:rPr lang="lt" b="1" dirty="0" err="1">
                <a:latin typeface="72" panose="020B0503030000000003" pitchFamily="34" charset="0"/>
                <a:cs typeface="72" panose="020B0503030000000003" pitchFamily="34" charset="0"/>
              </a:rPr>
              <a:t>Europa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41" name="Picture 10" descr="Digital Europe logo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4903865" y="4483941"/>
            <a:ext cx="2873204" cy="6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E244C55E-6944-43EE-9239-AB0D0382B2A3}"/>
              </a:ext>
            </a:extLst>
          </p:cNvPr>
          <p:cNvSpPr txBox="1"/>
          <p:nvPr/>
        </p:nvSpPr>
        <p:spPr>
          <a:xfrm>
            <a:off x="9123526" y="4277148"/>
            <a:ext cx="271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AGE </a:t>
            </a:r>
            <a:r>
              <a:rPr lang="lt" b="1" dirty="0" err="1">
                <a:latin typeface="72" panose="020B0503030000000003" pitchFamily="34" charset="0"/>
                <a:cs typeface="72" panose="020B0503030000000003" pitchFamily="34" charset="0"/>
              </a:rPr>
              <a:t>platforma</a:t>
            </a:r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b="1" dirty="0" err="1">
                <a:latin typeface="72" panose="020B0503030000000003" pitchFamily="34" charset="0"/>
                <a:cs typeface="72" panose="020B0503030000000003" pitchFamily="34" charset="0"/>
              </a:rPr>
              <a:t>Europa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78" name="Picture 6" descr="AGE Platform |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55" y="4650601"/>
            <a:ext cx="824495" cy="5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A12C413-0FD2-45D1-B434-A95FC0D30E87}"/>
              </a:ext>
            </a:extLst>
          </p:cNvPr>
          <p:cNvSpPr txBox="1"/>
          <p:nvPr/>
        </p:nvSpPr>
        <p:spPr>
          <a:xfrm>
            <a:off x="1525454" y="5344750"/>
            <a:ext cx="9503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600"/>
              </a:spcBef>
            </a:pPr>
            <a:r>
              <a:rPr lang="lt" sz="2400" b="1" dirty="0">
                <a:solidFill>
                  <a:srgbClr val="65459B"/>
                </a:solidFill>
              </a:rPr>
              <a:t>PAGALBOS PASLAUGOS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D733013-558B-4C76-A38D-3B1F402BFE84}"/>
              </a:ext>
            </a:extLst>
          </p:cNvPr>
          <p:cNvSpPr txBox="1"/>
          <p:nvPr/>
        </p:nvSpPr>
        <p:spPr>
          <a:xfrm>
            <a:off x="272602" y="5774376"/>
            <a:ext cx="354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Deloitte</a:t>
            </a:r>
          </a:p>
        </p:txBody>
      </p:sp>
      <p:pic>
        <p:nvPicPr>
          <p:cNvPr id="3080" name="Picture 8" descr="Deloitte logo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0" y="6099873"/>
            <a:ext cx="2000250" cy="4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EB748EA0-8039-413C-AD2D-9B7113647093}"/>
              </a:ext>
            </a:extLst>
          </p:cNvPr>
          <p:cNvSpPr txBox="1"/>
          <p:nvPr/>
        </p:nvSpPr>
        <p:spPr>
          <a:xfrm>
            <a:off x="4461226" y="5709499"/>
            <a:ext cx="354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b="1" dirty="0" err="1">
                <a:latin typeface="72" panose="020B0503030000000003" pitchFamily="34" charset="0"/>
                <a:cs typeface="72" panose="020B0503030000000003" pitchFamily="34" charset="0"/>
              </a:rPr>
              <a:t>Unisys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82" name="Picture 10" descr="Unisys Logo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91" y="6062136"/>
            <a:ext cx="1681013" cy="4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A498F8FA-15FD-4351-B596-9330EC5A5039}"/>
              </a:ext>
            </a:extLst>
          </p:cNvPr>
          <p:cNvSpPr txBox="1"/>
          <p:nvPr/>
        </p:nvSpPr>
        <p:spPr>
          <a:xfrm>
            <a:off x="8578169" y="5692804"/>
            <a:ext cx="3543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b="1" dirty="0" err="1">
                <a:latin typeface="72" panose="020B0503030000000003" pitchFamily="34" charset="0"/>
                <a:cs typeface="72" panose="020B0503030000000003" pitchFamily="34" charset="0"/>
              </a:rPr>
              <a:t>Pomilio</a:t>
            </a:r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b="1" dirty="0" err="1">
                <a:latin typeface="72" panose="020B0503030000000003" pitchFamily="34" charset="0"/>
                <a:cs typeface="72" panose="020B0503030000000003" pitchFamily="34" charset="0"/>
              </a:rPr>
              <a:t>Blummas</a:t>
            </a:r>
            <a:endParaRPr lang="es-ES" b="1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3084" name="Picture 12" descr="Pomilio Blumm logo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31" y="6070792"/>
            <a:ext cx="911541" cy="4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5559EB3E-83DD-40F0-9F1E-567BED1B9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4096"/>
            <a:ext cx="12191998" cy="1045868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461328-6F68-4DDC-894B-51C6185E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" y="2023850"/>
            <a:ext cx="12192004" cy="1856784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9EE1D59D-3FC1-4174-9FDC-387E9F28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" y="3950988"/>
            <a:ext cx="12192004" cy="1325565"/>
          </a:xfrm>
          <a:prstGeom prst="rect">
            <a:avLst/>
          </a:prstGeom>
          <a:noFill/>
          <a:ln w="3810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09F68977-9A98-497B-A1E0-DEC4CA1C8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" y="5370555"/>
            <a:ext cx="12192002" cy="1325564"/>
          </a:xfrm>
          <a:prstGeom prst="rect">
            <a:avLst/>
          </a:prstGeom>
          <a:noFill/>
          <a:ln w="3810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20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AD027A24-C501-47C5-AE37-D0105C3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9251" y="3387173"/>
            <a:ext cx="3882749" cy="1608589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B5A87F-931E-4D14-9455-370E70886B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55279" y="283751"/>
            <a:ext cx="7613526" cy="1073288"/>
          </a:xfrm>
          <a:prstGeom prst="rect">
            <a:avLst/>
          </a:prstGeom>
          <a:solidFill>
            <a:schemeClr val="bg1"/>
          </a:solidFill>
          <a:ln w="5715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800" b="1" dirty="0">
              <a:solidFill>
                <a:srgbClr val="65459B"/>
              </a:solidFill>
              <a:latin typeface="Arial Nova" panose="020B050402020202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E75F1572-B1E8-4B43-9AB5-9F291A710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1930" y="12191"/>
            <a:ext cx="3920070" cy="1575195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4FB87FE2-4B57-4F33-9C60-8C071E817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3444" y="5139262"/>
            <a:ext cx="3920070" cy="1730096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59C45795-CE85-485C-A2C9-AD8EBFA00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2122" y="1362072"/>
            <a:ext cx="3963557" cy="1718423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869061EA-DDDC-49D9-ACD1-80D1A3B94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6064" y="1362074"/>
            <a:ext cx="4013035" cy="17184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D26046C-EFAE-4E5E-BCFB-820D61CC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1744" y="1679149"/>
            <a:ext cx="3888408" cy="1564525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3865AE6-6D8D-4061-9DA4-754F4B069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2122" y="3265985"/>
            <a:ext cx="3963557" cy="1729777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C993F12-2EEC-45A9-909A-F59CB500F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2122" y="5139579"/>
            <a:ext cx="3963557" cy="1729778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F900BE-BB4A-48B1-9041-8C50361EA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31" y="5139578"/>
            <a:ext cx="3884596" cy="1718422"/>
          </a:xfrm>
          <a:prstGeom prst="rect">
            <a:avLst/>
          </a:prstGeom>
          <a:solidFill>
            <a:srgbClr val="E8E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B447DE8-B5BE-411B-B4CB-0990F4DAA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27" y="3243674"/>
            <a:ext cx="3874531" cy="1752089"/>
          </a:xfrm>
          <a:prstGeom prst="rect">
            <a:avLst/>
          </a:prstGeom>
          <a:solidFill>
            <a:srgbClr val="F3F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542A56-BC92-4457-A452-8B7A0995C237}"/>
              </a:ext>
            </a:extLst>
          </p:cNvPr>
          <p:cNvSpPr txBox="1"/>
          <p:nvPr/>
        </p:nvSpPr>
        <p:spPr>
          <a:xfrm>
            <a:off x="1047552" y="252696"/>
            <a:ext cx="7151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" sz="5400" b="1" dirty="0">
                <a:solidFill>
                  <a:srgbClr val="173F97"/>
                </a:solidFill>
                <a:latin typeface="Arial Nova" panose="020B0504020202020204" pitchFamily="34" charset="0"/>
              </a:rPr>
              <a:t>Patariamoji </a:t>
            </a:r>
            <a:r>
              <a:rPr lang="lt-LT" sz="5400" b="1" dirty="0">
                <a:solidFill>
                  <a:srgbClr val="173F97"/>
                </a:solidFill>
                <a:latin typeface="Arial Nova" panose="020B0504020202020204" pitchFamily="34" charset="0"/>
              </a:rPr>
              <a:t>taryba</a:t>
            </a:r>
            <a:endParaRPr lang="es-ES" sz="5400" b="1" dirty="0">
              <a:solidFill>
                <a:srgbClr val="173F97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C9A0AB-73AC-4AAF-99A4-556A1330ED1B}"/>
              </a:ext>
            </a:extLst>
          </p:cNvPr>
          <p:cNvSpPr txBox="1"/>
          <p:nvPr/>
        </p:nvSpPr>
        <p:spPr>
          <a:xfrm>
            <a:off x="9196040" y="253865"/>
            <a:ext cx="29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SKAITMENINĖ EUROPA</a:t>
            </a:r>
            <a:endParaRPr lang="en-US" dirty="0">
              <a:effectLst/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2058" name="Picture 10" descr="Digital Europe Logo">
            <a:hlinkClick r:id="rId2"/>
            <a:extLst>
              <a:ext uri="{FF2B5EF4-FFF2-40B4-BE49-F238E27FC236}">
                <a16:creationId xmlns:a16="http://schemas.microsoft.com/office/drawing/2014/main" id="{BB619FC2-0CCA-4DDE-8B0E-96EE879161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37" y="445214"/>
            <a:ext cx="2873204" cy="8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94D755-DC4A-4865-9B23-25CFB5D76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8608" y="1510602"/>
            <a:ext cx="35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FIT </a:t>
            </a:r>
            <a:r>
              <a:rPr lang="lt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(Fraunhoferio taikomųjų informacinių technologijų institutas)</a:t>
            </a:r>
          </a:p>
        </p:txBody>
      </p:sp>
      <p:pic>
        <p:nvPicPr>
          <p:cNvPr id="2066" name="Picture 18" descr="Fraunhofer Fit logo">
            <a:hlinkClick r:id="rId4"/>
            <a:extLst>
              <a:ext uri="{FF2B5EF4-FFF2-40B4-BE49-F238E27FC236}">
                <a16:creationId xmlns:a16="http://schemas.microsoft.com/office/drawing/2014/main" id="{548BCFEB-358E-4509-B9AB-8F6443306D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8" y="2296566"/>
            <a:ext cx="2344826" cy="6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ABE6F14-CEC4-4B68-B0F2-4756AC797DE0}"/>
              </a:ext>
            </a:extLst>
          </p:cNvPr>
          <p:cNvSpPr txBox="1"/>
          <p:nvPr/>
        </p:nvSpPr>
        <p:spPr>
          <a:xfrm>
            <a:off x="4315175" y="1405789"/>
            <a:ext cx="35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UITP </a:t>
            </a:r>
            <a:r>
              <a:rPr lang="lt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(Tarptautinė viešojo transporto asociacija)</a:t>
            </a:r>
          </a:p>
        </p:txBody>
      </p:sp>
      <p:pic>
        <p:nvPicPr>
          <p:cNvPr id="2068" name="Picture 20" descr="UITP logo">
            <a:hlinkClick r:id="rId6"/>
            <a:extLst>
              <a:ext uri="{FF2B5EF4-FFF2-40B4-BE49-F238E27FC236}">
                <a16:creationId xmlns:a16="http://schemas.microsoft.com/office/drawing/2014/main" id="{531C2513-2CE0-4162-918B-361300D383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99" y="2041521"/>
            <a:ext cx="1915319" cy="10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033DFA0-6D0D-43F7-A616-57993FE54853}"/>
              </a:ext>
            </a:extLst>
          </p:cNvPr>
          <p:cNvSpPr txBox="1"/>
          <p:nvPr/>
        </p:nvSpPr>
        <p:spPr>
          <a:xfrm>
            <a:off x="8679759" y="1728954"/>
            <a:ext cx="330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EIDD </a:t>
            </a:r>
            <a:r>
              <a:rPr lang="lt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(dizainas visai Europai)</a:t>
            </a:r>
          </a:p>
        </p:txBody>
      </p:sp>
      <p:pic>
        <p:nvPicPr>
          <p:cNvPr id="2060" name="Picture 12" descr="EIDD logo">
            <a:hlinkClick r:id="rId8"/>
            <a:extLst>
              <a:ext uri="{FF2B5EF4-FFF2-40B4-BE49-F238E27FC236}">
                <a16:creationId xmlns:a16="http://schemas.microsoft.com/office/drawing/2014/main" id="{C9B4478B-058B-41AB-B733-0F562A8A6C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07" y="2120038"/>
            <a:ext cx="1867615" cy="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D6CAB51-A243-4373-9851-3133E473CBC1}"/>
              </a:ext>
            </a:extLst>
          </p:cNvPr>
          <p:cNvSpPr txBox="1"/>
          <p:nvPr/>
        </p:nvSpPr>
        <p:spPr>
          <a:xfrm>
            <a:off x="454375" y="3265986"/>
            <a:ext cx="3275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CEUD </a:t>
            </a:r>
            <a:r>
              <a:rPr lang="lt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(Universalaus dizaino meistriškumo centras)</a:t>
            </a:r>
          </a:p>
        </p:txBody>
      </p:sp>
      <p:pic>
        <p:nvPicPr>
          <p:cNvPr id="2072" name="Picture 24" descr="CEUD  logo">
            <a:hlinkClick r:id="rId10"/>
            <a:extLst>
              <a:ext uri="{FF2B5EF4-FFF2-40B4-BE49-F238E27FC236}">
                <a16:creationId xmlns:a16="http://schemas.microsoft.com/office/drawing/2014/main" id="{6088756F-0B58-479B-AC2B-BCEE651122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41" y="3973553"/>
            <a:ext cx="17526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D020FC0-2B53-4989-BFA9-E4272C62F805}"/>
              </a:ext>
            </a:extLst>
          </p:cNvPr>
          <p:cNvSpPr txBox="1"/>
          <p:nvPr/>
        </p:nvSpPr>
        <p:spPr>
          <a:xfrm>
            <a:off x="4276591" y="3319308"/>
            <a:ext cx="327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ECQA </a:t>
            </a:r>
            <a:r>
              <a:rPr lang="lt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(Europos sertifikavimo ir kvalifikacijos asociacija)</a:t>
            </a:r>
          </a:p>
        </p:txBody>
      </p:sp>
      <p:pic>
        <p:nvPicPr>
          <p:cNvPr id="2050" name="Picture 2" descr="ECQA logo">
            <a:hlinkClick r:id="rId12"/>
            <a:extLst>
              <a:ext uri="{FF2B5EF4-FFF2-40B4-BE49-F238E27FC236}">
                <a16:creationId xmlns:a16="http://schemas.microsoft.com/office/drawing/2014/main" id="{8F7F52DB-C17B-4950-9961-C653A99D71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99" y="3903267"/>
            <a:ext cx="1449219" cy="95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0FD0CD7-7853-476F-8F22-B568515A4EB2}"/>
              </a:ext>
            </a:extLst>
          </p:cNvPr>
          <p:cNvSpPr txBox="1"/>
          <p:nvPr/>
        </p:nvSpPr>
        <p:spPr>
          <a:xfrm>
            <a:off x="9075130" y="3482007"/>
            <a:ext cx="2459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ESSL FONDAS</a:t>
            </a:r>
            <a:endParaRPr lang="en-US" dirty="0">
              <a:effectLst/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18" name="Imagen 17" descr="ESSL Foundation logo">
            <a:hlinkClick r:id="rId14"/>
            <a:extLst>
              <a:ext uri="{FF2B5EF4-FFF2-40B4-BE49-F238E27FC236}">
                <a16:creationId xmlns:a16="http://schemas.microsoft.com/office/drawing/2014/main" id="{C8D324CD-1F51-4760-A8AB-39896C3D78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67" y="4100083"/>
            <a:ext cx="3245476" cy="48465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5EE5915-6E93-4101-A0B3-42FD7D63D588}"/>
              </a:ext>
            </a:extLst>
          </p:cNvPr>
          <p:cNvSpPr txBox="1"/>
          <p:nvPr/>
        </p:nvSpPr>
        <p:spPr>
          <a:xfrm>
            <a:off x="221919" y="5261167"/>
            <a:ext cx="3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lt" b="1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CEPIS </a:t>
            </a:r>
            <a:r>
              <a:rPr lang="lt" dirty="0">
                <a:effectLst/>
                <a:latin typeface="72" panose="020B0503030000000003" pitchFamily="34" charset="0"/>
                <a:cs typeface="72" panose="020B0503030000000003" pitchFamily="34" charset="0"/>
              </a:rPr>
              <a:t>(Europos profesionalių informatikos draugijų taryba)</a:t>
            </a:r>
          </a:p>
        </p:txBody>
      </p:sp>
      <p:pic>
        <p:nvPicPr>
          <p:cNvPr id="9" name="Gráfico 8" descr="CEPIS logo">
            <a:hlinkClick r:id="rId16"/>
            <a:extLst>
              <a:ext uri="{FF2B5EF4-FFF2-40B4-BE49-F238E27FC236}">
                <a16:creationId xmlns:a16="http://schemas.microsoft.com/office/drawing/2014/main" id="{0F86CBDB-0F91-459E-BF3D-494E7D0FF6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6165" y="6048542"/>
            <a:ext cx="3137714" cy="78698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525B34A-A01D-432B-A2CE-1EB376DB6AA7}"/>
              </a:ext>
            </a:extLst>
          </p:cNvPr>
          <p:cNvSpPr txBox="1"/>
          <p:nvPr/>
        </p:nvSpPr>
        <p:spPr>
          <a:xfrm>
            <a:off x="4644422" y="5452211"/>
            <a:ext cx="29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DAVIDAS CAPOZZI</a:t>
            </a:r>
          </a:p>
          <a:p>
            <a:pPr algn="ctr" rtl="0"/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BUVO VADOVAS</a:t>
            </a:r>
          </a:p>
          <a:p>
            <a:pPr algn="ctr" rtl="0"/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DIREKTORIAUS – JAV prieiga</a:t>
            </a:r>
          </a:p>
          <a:p>
            <a:pPr algn="ctr" rtl="0"/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Lenta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CCEF76F-7F6A-4E2F-8D0C-19EAB5BFDD78}"/>
              </a:ext>
            </a:extLst>
          </p:cNvPr>
          <p:cNvSpPr txBox="1"/>
          <p:nvPr/>
        </p:nvSpPr>
        <p:spPr>
          <a:xfrm>
            <a:off x="8198904" y="5299844"/>
            <a:ext cx="4052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b="1" dirty="0">
                <a:latin typeface="72" panose="020B0503030000000003" pitchFamily="34" charset="0"/>
                <a:cs typeface="72" panose="020B0503030000000003" pitchFamily="34" charset="0"/>
              </a:rPr>
              <a:t>IAAP UE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(Tarptautinė </a:t>
            </a:r>
            <a:r>
              <a:rPr lang="lt" dirty="0" err="1">
                <a:latin typeface="72" panose="020B0503030000000003" pitchFamily="34" charset="0"/>
                <a:cs typeface="72" panose="020B0503030000000003" pitchFamily="34" charset="0"/>
              </a:rPr>
              <a:t>asociacija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dirty="0" err="1">
                <a:latin typeface="72" panose="020B0503030000000003" pitchFamily="34" charset="0"/>
                <a:cs typeface="72" panose="020B0503030000000003" pitchFamily="34" charset="0"/>
              </a:rPr>
              <a:t>apie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dirty="0" err="1">
                <a:latin typeface="72" panose="020B0503030000000003" pitchFamily="34" charset="0"/>
                <a:cs typeface="72" panose="020B0503030000000003" pitchFamily="34" charset="0"/>
              </a:rPr>
              <a:t>Prieinamumas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dirty="0" err="1">
                <a:latin typeface="72" panose="020B0503030000000003" pitchFamily="34" charset="0"/>
                <a:cs typeface="72" panose="020B0503030000000003" pitchFamily="34" charset="0"/>
              </a:rPr>
              <a:t>Profesionalai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– </a:t>
            </a:r>
            <a:r>
              <a:rPr lang="lt" dirty="0" err="1">
                <a:latin typeface="72" panose="020B0503030000000003" pitchFamily="34" charset="0"/>
                <a:cs typeface="72" panose="020B0503030000000003" pitchFamily="34" charset="0"/>
              </a:rPr>
              <a:t>Europa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)</a:t>
            </a:r>
          </a:p>
        </p:txBody>
      </p:sp>
      <p:pic>
        <p:nvPicPr>
          <p:cNvPr id="28" name="Imagen 27" descr="IAAP logo">
            <a:hlinkClick r:id="rId19"/>
            <a:extLst>
              <a:ext uri="{FF2B5EF4-FFF2-40B4-BE49-F238E27FC236}">
                <a16:creationId xmlns:a16="http://schemas.microsoft.com/office/drawing/2014/main" id="{DB0D61CB-8619-461D-B8F2-75FAC4C43E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82" y="5796212"/>
            <a:ext cx="1632897" cy="1088598"/>
          </a:xfrm>
          <a:prstGeom prst="rect">
            <a:avLst/>
          </a:prstGeom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F2B95030-E435-4939-B4FA-4C1D4578C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4" y="3886088"/>
            <a:ext cx="1059210" cy="10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5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5CA781-B2F0-4A04-8A4D-221166081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7789"/>
            <a:ext cx="12192000" cy="1024460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B7A26972-01F8-485A-BA29-ACC7B66AC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3" y="789856"/>
            <a:ext cx="12001817" cy="538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D2B22D1-9D9A-4C35-A5C1-BB8A35EFE53C}"/>
              </a:ext>
            </a:extLst>
          </p:cNvPr>
          <p:cNvSpPr txBox="1"/>
          <p:nvPr/>
        </p:nvSpPr>
        <p:spPr>
          <a:xfrm>
            <a:off x="-276350" y="37924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" sz="2800" b="1" dirty="0">
                <a:solidFill>
                  <a:srgbClr val="65459B"/>
                </a:solidFill>
                <a:latin typeface="Arial Nova" panose="020B0504020202020204" pitchFamily="34" charset="0"/>
              </a:rPr>
              <a:t>Nacionaliniai  ekspertai</a:t>
            </a:r>
            <a:endParaRPr lang="es-ES" sz="2800" b="1" dirty="0">
              <a:solidFill>
                <a:srgbClr val="65459B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CE557D-F20E-4D34-A6C7-28D7E1AE6C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71" y="1405151"/>
            <a:ext cx="4942928" cy="3902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AUSTRIJA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Klausas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Höckneris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BELGIJA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Kathleen Polders</a:t>
            </a: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BULGARIJA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Steli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Peteva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KROATIJA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Iva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Mrak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KIPRAS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Katerina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Mavrou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ČEKIJOS RESPUBLIKA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Petras Peňázas</a:t>
            </a: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DANIJA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Larsas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Ballieu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ESTIJA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Jakobas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Rosinas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SUOMIJA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Terhi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Tamminen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PRANCŪZIJA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Florentas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Orsoni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ir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Marylene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Thomas</a:t>
            </a: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VOKIETIJA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Gottfriedas Zimmermannas,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Jehya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Mohamadas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ir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Gregoras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Strutzas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GRAIKIJA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Katerina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Papamichail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ir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Dimitriosas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Logaras</a:t>
            </a:r>
          </a:p>
          <a:p>
            <a:pPr marL="0" indent="0">
              <a:buNone/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VENGRIJA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Tamás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Laki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>
              <a:buNone/>
            </a:pP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06A24A-82B8-4819-821C-5DDB08106E64}"/>
              </a:ext>
            </a:extLst>
          </p:cNvPr>
          <p:cNvSpPr txBox="1"/>
          <p:nvPr/>
        </p:nvSpPr>
        <p:spPr>
          <a:xfrm>
            <a:off x="7204032" y="692461"/>
            <a:ext cx="4746744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AIRIJA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Geraldas M. Craddockas</a:t>
            </a: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ITALIJA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Marco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Pizzio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ir Roberto Scano</a:t>
            </a: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LATVIJA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- Daina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Podzina</a:t>
            </a:r>
            <a:endParaRPr lang="en-U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LIETUVA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- Ginta Žemaitaitytė-Buinevičė</a:t>
            </a: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LIUKSEMBURGAS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Silvio Michelis Josephas Sagramola</a:t>
            </a: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MALTA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Joseph Spiteri</a:t>
            </a:r>
            <a:endParaRPr lang="en-U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NYDERLANDAI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Ericas Martinas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Vellemanas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LENKIJA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Margaret Tokarska ir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Krzysztof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Dobosz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PORTUGALIJA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Diogo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Martinsas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RUMUNIJA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Cristina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Căluianu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SLOVAKIJA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Zuzana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Ceresnova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SLOVĖNIJA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Matjaž Debevc</a:t>
            </a: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ISPANIJA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Delfín Jiménez Martín ir María Fernanda Cabrera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Umpiérrez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spcBef>
                <a:spcPts val="1000"/>
              </a:spcBef>
            </a:pPr>
            <a:r>
              <a:rPr lang="lt" sz="1600" b="1" dirty="0">
                <a:latin typeface="72" panose="020B0503030000000003" pitchFamily="34" charset="0"/>
                <a:cs typeface="72" panose="020B0503030000000003" pitchFamily="34" charset="0"/>
              </a:rPr>
              <a:t>ŠVEDIJA 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–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Pär</a:t>
            </a:r>
            <a:r>
              <a:rPr lang="lt" sz="1600" dirty="0">
                <a:latin typeface="72" panose="020B0503030000000003" pitchFamily="34" charset="0"/>
                <a:cs typeface="72" panose="020B0503030000000003" pitchFamily="34" charset="0"/>
              </a:rPr>
              <a:t> </a:t>
            </a:r>
            <a:r>
              <a:rPr lang="lt" sz="1600" dirty="0" err="1">
                <a:latin typeface="72" panose="020B0503030000000003" pitchFamily="34" charset="0"/>
                <a:cs typeface="72" panose="020B0503030000000003" pitchFamily="34" charset="0"/>
              </a:rPr>
              <a:t>Lannerö</a:t>
            </a:r>
            <a:endParaRPr lang="es-ES" sz="16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F42E-2263-4D69-9E5F-364F5B1E3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0" t="31715" r="29870" b="54059"/>
          <a:stretch/>
        </p:blipFill>
        <p:spPr bwMode="auto">
          <a:xfrm>
            <a:off x="6724080" y="4743016"/>
            <a:ext cx="451204" cy="3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00A9E7D-C39C-4F4D-AADF-B2247D8D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84686" b="54197"/>
          <a:stretch/>
        </p:blipFill>
        <p:spPr bwMode="auto">
          <a:xfrm>
            <a:off x="6675596" y="3700617"/>
            <a:ext cx="485315" cy="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2C3A6D-A39C-41AF-922C-254BAF8A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31812" r="70737" b="53948"/>
          <a:stretch/>
        </p:blipFill>
        <p:spPr bwMode="auto">
          <a:xfrm>
            <a:off x="494165" y="4514268"/>
            <a:ext cx="351734" cy="2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27CF499-2E01-4855-ACE9-CE5B0742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33315" r="56905" b="54387"/>
          <a:stretch/>
        </p:blipFill>
        <p:spPr bwMode="auto">
          <a:xfrm>
            <a:off x="6748013" y="5206132"/>
            <a:ext cx="446289" cy="3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6E3EC62-90A9-4702-B412-9232A350A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 t="32600" r="43279" b="54067"/>
          <a:stretch/>
        </p:blipFill>
        <p:spPr bwMode="auto">
          <a:xfrm>
            <a:off x="6750084" y="5721232"/>
            <a:ext cx="445363" cy="3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87A4235-9467-48DB-9873-672EE867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30680" r="1514" b="54059"/>
          <a:stretch/>
        </p:blipFill>
        <p:spPr bwMode="auto">
          <a:xfrm>
            <a:off x="458291" y="2018799"/>
            <a:ext cx="398883" cy="3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99485EF-0C93-475A-A817-08D2E585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9" r="84686" b="37950"/>
          <a:stretch/>
        </p:blipFill>
        <p:spPr bwMode="auto">
          <a:xfrm>
            <a:off x="427856" y="4177406"/>
            <a:ext cx="416808" cy="2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2C344BF-AB84-48E0-9220-00AB33DBF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48659" r="70805" b="37950"/>
          <a:stretch/>
        </p:blipFill>
        <p:spPr bwMode="auto">
          <a:xfrm>
            <a:off x="486892" y="4901895"/>
            <a:ext cx="374285" cy="2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962BE66-45F5-4461-A976-285E120C1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48659" r="56924" b="37950"/>
          <a:stretch/>
        </p:blipFill>
        <p:spPr bwMode="auto">
          <a:xfrm>
            <a:off x="477015" y="3440378"/>
            <a:ext cx="374285" cy="2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95514D-DDA0-46C9-8499-9B6245BE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6" t="48659" r="43059" b="37950"/>
          <a:stretch/>
        </p:blipFill>
        <p:spPr bwMode="auto">
          <a:xfrm>
            <a:off x="6767535" y="2975082"/>
            <a:ext cx="426767" cy="3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CD72929-A7E0-42D5-8A9A-BD203FF0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48659" r="29021" b="37950"/>
          <a:stretch/>
        </p:blipFill>
        <p:spPr bwMode="auto">
          <a:xfrm>
            <a:off x="6753841" y="4054800"/>
            <a:ext cx="421443" cy="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B7125DAA-66DA-493D-97E5-C8665008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1" t="48659" r="1401" b="37950"/>
          <a:stretch/>
        </p:blipFill>
        <p:spPr bwMode="auto">
          <a:xfrm>
            <a:off x="477015" y="3136005"/>
            <a:ext cx="406324" cy="2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E20FDEEB-9FED-4D9F-97E8-C7BB1E00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9" t="48659" r="15439" b="37950"/>
          <a:stretch/>
        </p:blipFill>
        <p:spPr bwMode="auto">
          <a:xfrm>
            <a:off x="6750084" y="1500702"/>
            <a:ext cx="416808" cy="2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0BACA5-2E8A-492D-96C9-A2E34ECB9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82789" r="70645" b="5403"/>
          <a:stretch/>
        </p:blipFill>
        <p:spPr bwMode="auto">
          <a:xfrm>
            <a:off x="463415" y="2428225"/>
            <a:ext cx="398883" cy="25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FCDB51-62BC-4F82-9E67-46B7E39CA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8" r="84288" b="21191"/>
          <a:stretch/>
        </p:blipFill>
        <p:spPr bwMode="auto">
          <a:xfrm>
            <a:off x="6698576" y="3334549"/>
            <a:ext cx="485314" cy="3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BAEA77C9-9DE7-4058-A30E-20041631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65418" r="70250" b="21191"/>
          <a:stretch/>
        </p:blipFill>
        <p:spPr bwMode="auto">
          <a:xfrm>
            <a:off x="6739910" y="729484"/>
            <a:ext cx="416807" cy="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38760D6-3A9B-4DFC-9806-F25855F5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65418" r="56599" b="21191"/>
          <a:stretch/>
        </p:blipFill>
        <p:spPr bwMode="auto">
          <a:xfrm>
            <a:off x="6756229" y="1883473"/>
            <a:ext cx="407704" cy="2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4B5A130C-8146-42D5-ADE6-42E9EECA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2" t="65418" r="43016" b="21191"/>
          <a:stretch/>
        </p:blipFill>
        <p:spPr bwMode="auto">
          <a:xfrm>
            <a:off x="482889" y="2757852"/>
            <a:ext cx="374285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42D3F481-814E-457F-A26E-C9394C167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65418" r="29528" b="21191"/>
          <a:stretch/>
        </p:blipFill>
        <p:spPr bwMode="auto">
          <a:xfrm>
            <a:off x="477015" y="1405151"/>
            <a:ext cx="371685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55B3BB0-EF1C-40DD-9BA1-315A4E48C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2" t="65418" r="14602" b="21191"/>
          <a:stretch/>
        </p:blipFill>
        <p:spPr bwMode="auto">
          <a:xfrm>
            <a:off x="486892" y="5428486"/>
            <a:ext cx="421045" cy="2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DFDA1A0D-4881-4495-B282-E719A718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4" t="65418" r="1472" b="21191"/>
          <a:stretch/>
        </p:blipFill>
        <p:spPr bwMode="auto">
          <a:xfrm>
            <a:off x="458291" y="1730081"/>
            <a:ext cx="398883" cy="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E29645E4-2838-4259-A8E7-4FA756017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89" r="84288" b="5403"/>
          <a:stretch/>
        </p:blipFill>
        <p:spPr bwMode="auto">
          <a:xfrm>
            <a:off x="6674772" y="2237486"/>
            <a:ext cx="489106" cy="2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17D635D6-1851-41BA-86FA-14852899F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82789" r="57062" b="5403"/>
          <a:stretch/>
        </p:blipFill>
        <p:spPr bwMode="auto">
          <a:xfrm>
            <a:off x="468841" y="3842719"/>
            <a:ext cx="374285" cy="2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1760E513-CCD4-48F5-87D0-885835B5A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2" t="82789" r="43411" b="5403"/>
          <a:stretch/>
        </p:blipFill>
        <p:spPr bwMode="auto">
          <a:xfrm>
            <a:off x="6777696" y="1157259"/>
            <a:ext cx="361584" cy="2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3A99C5F2-4D09-458F-BA15-CE2BEE193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4" t="82789" r="29138" b="5403"/>
          <a:stretch/>
        </p:blipFill>
        <p:spPr bwMode="auto">
          <a:xfrm>
            <a:off x="6758476" y="4442298"/>
            <a:ext cx="451898" cy="2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F485382D-A90E-46DE-901F-6E162EEB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7" t="82789" r="15518" b="5403"/>
          <a:stretch/>
        </p:blipFill>
        <p:spPr bwMode="auto">
          <a:xfrm>
            <a:off x="6676498" y="2593246"/>
            <a:ext cx="503761" cy="2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2235B7D7-3B36-4CAB-AFB3-D735FBA9F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2" t="82789" r="1043" b="5403"/>
          <a:stretch/>
        </p:blipFill>
        <p:spPr bwMode="auto">
          <a:xfrm>
            <a:off x="490382" y="5845140"/>
            <a:ext cx="414064" cy="2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3A63B0F1-606B-499F-A0D7-E7FCAC4F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177" y="276290"/>
            <a:ext cx="4181466" cy="759922"/>
          </a:xfrm>
          <a:prstGeom prst="rect">
            <a:avLst/>
          </a:prstGeom>
          <a:noFill/>
          <a:ln w="57150">
            <a:solidFill>
              <a:srgbClr val="654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7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23F4-4137-4B0A-AC4F-BC71D860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411" y="9728"/>
            <a:ext cx="7484221" cy="1325563"/>
          </a:xfrm>
        </p:spPr>
        <p:txBody>
          <a:bodyPr>
            <a:normAutofit/>
          </a:bodyPr>
          <a:lstStyle/>
          <a:p>
            <a:r>
              <a:rPr lang="lt" sz="36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Ką</a:t>
            </a:r>
            <a:r>
              <a:rPr lang="lt" sz="3600" b="1" i="0" u="none" strike="noStrike" baseline="0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daro „AccessibleEU“?</a:t>
            </a:r>
            <a:endParaRPr lang="es-ES" sz="3600" b="1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037CB0D-DC4C-4FFD-BEAF-757784C2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6996" y="3943350"/>
            <a:ext cx="10161037" cy="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0202B74-2D56-49EB-B577-0C771AD9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86649" y="1257300"/>
            <a:ext cx="0" cy="504825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D3A7B9C-88C8-4720-B495-9E3D2AE38C4A}"/>
              </a:ext>
            </a:extLst>
          </p:cNvPr>
          <p:cNvSpPr txBox="1"/>
          <p:nvPr/>
        </p:nvSpPr>
        <p:spPr>
          <a:xfrm>
            <a:off x="1370683" y="2505670"/>
            <a:ext cx="3011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t-LT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Remti ES</a:t>
            </a:r>
            <a:r>
              <a:rPr lang="lt-LT" altLang="en-US" dirty="0">
                <a:latin typeface="Arial Unicode MS"/>
              </a:rPr>
              <a:t> teisės aktų, skirtų prieinamumui, </a:t>
            </a:r>
            <a:r>
              <a:rPr kumimoji="0" lang="lt-LT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įgyvendinimą</a:t>
            </a:r>
            <a:endParaRPr kumimoji="0" lang="lt-LT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F56003-F912-4A4C-88D7-7674E7E564E1}"/>
              </a:ext>
            </a:extLst>
          </p:cNvPr>
          <p:cNvSpPr txBox="1"/>
          <p:nvPr/>
        </p:nvSpPr>
        <p:spPr>
          <a:xfrm>
            <a:off x="4752560" y="2505670"/>
            <a:ext cx="2564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Vystyti prieinamumo supratimą ir gebėjimus ES šalyse</a:t>
            </a:r>
            <a:r>
              <a:rPr kumimoji="0" lang="lt-LT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t-LT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D6748AD-0DF6-4C35-B941-763214AC5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95801" y="1257300"/>
            <a:ext cx="0" cy="5048250"/>
          </a:xfrm>
          <a:prstGeom prst="line">
            <a:avLst/>
          </a:prstGeom>
          <a:ln>
            <a:solidFill>
              <a:srgbClr val="6545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681CC4-A092-427B-9015-2D8A99F58D42}"/>
              </a:ext>
            </a:extLst>
          </p:cNvPr>
          <p:cNvSpPr txBox="1"/>
          <p:nvPr/>
        </p:nvSpPr>
        <p:spPr>
          <a:xfrm>
            <a:off x="7781926" y="2276048"/>
            <a:ext cx="33374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t-LT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Sudaryti galimybes bendradarbiauti suinteresuotoms šalims, </a:t>
            </a:r>
            <a:r>
              <a:rPr lang="lt-LT" altLang="en-US" dirty="0">
                <a:latin typeface="Arial Unicode MS"/>
              </a:rPr>
              <a:t>atsakingoms už prieinamumo įgyvendinimą </a:t>
            </a:r>
            <a:endParaRPr kumimoji="0" lang="lt-LT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FA18D6-4AB8-488A-B7FF-CD55028FB670}"/>
              </a:ext>
            </a:extLst>
          </p:cNvPr>
          <p:cNvSpPr txBox="1"/>
          <p:nvPr/>
        </p:nvSpPr>
        <p:spPr>
          <a:xfrm>
            <a:off x="1583095" y="4175295"/>
            <a:ext cx="28116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Sukurti bendrą vieno langelio principą prieinamumo klausimais Europoje</a:t>
            </a:r>
            <a:r>
              <a:rPr kumimoji="0" lang="lt-LT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t-L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A64E8B4-BF40-4EE1-967A-8B1463F80400}"/>
              </a:ext>
            </a:extLst>
          </p:cNvPr>
          <p:cNvSpPr txBox="1"/>
          <p:nvPr/>
        </p:nvSpPr>
        <p:spPr>
          <a:xfrm>
            <a:off x="4796821" y="4175295"/>
            <a:ext cx="2131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latin typeface="Arial Unicode MS"/>
                <a:cs typeface="72" panose="020B0503030000000003" pitchFamily="34" charset="0"/>
              </a:rPr>
              <a:t>Kelti</a:t>
            </a:r>
            <a:r>
              <a:rPr lang="es-ES" dirty="0">
                <a:latin typeface="Arial Unicode MS"/>
                <a:cs typeface="72" panose="020B0503030000000003" pitchFamily="34" charset="0"/>
              </a:rPr>
              <a:t> </a:t>
            </a:r>
            <a:r>
              <a:rPr lang="es-ES" dirty="0" err="1">
                <a:latin typeface="Arial Unicode MS"/>
                <a:cs typeface="72" panose="020B0503030000000003" pitchFamily="34" charset="0"/>
              </a:rPr>
              <a:t>prieinamumo</a:t>
            </a:r>
            <a:r>
              <a:rPr lang="es-ES" dirty="0">
                <a:latin typeface="Arial Unicode MS"/>
                <a:cs typeface="72" panose="020B0503030000000003" pitchFamily="34" charset="0"/>
              </a:rPr>
              <a:t> profesional</a:t>
            </a:r>
            <a:r>
              <a:rPr lang="lt-LT" dirty="0">
                <a:latin typeface="Arial Unicode MS"/>
                <a:cs typeface="72" panose="020B0503030000000003" pitchFamily="34" charset="0"/>
              </a:rPr>
              <a:t>ų</a:t>
            </a:r>
            <a:r>
              <a:rPr lang="es-ES" dirty="0">
                <a:latin typeface="Arial Unicode MS"/>
                <a:cs typeface="72" panose="020B0503030000000003" pitchFamily="34" charset="0"/>
              </a:rPr>
              <a:t> </a:t>
            </a:r>
            <a:r>
              <a:rPr lang="es-ES" dirty="0" err="1">
                <a:latin typeface="Arial Unicode MS"/>
                <a:cs typeface="72" panose="020B0503030000000003" pitchFamily="34" charset="0"/>
              </a:rPr>
              <a:t>kom</a:t>
            </a:r>
            <a:r>
              <a:rPr lang="lt-LT" dirty="0" err="1">
                <a:latin typeface="Arial Unicode MS"/>
                <a:cs typeface="72" panose="020B0503030000000003" pitchFamily="34" charset="0"/>
              </a:rPr>
              <a:t>pe</a:t>
            </a:r>
            <a:r>
              <a:rPr lang="es-ES" dirty="0" err="1">
                <a:latin typeface="Arial Unicode MS"/>
                <a:cs typeface="72" panose="020B0503030000000003" pitchFamily="34" charset="0"/>
              </a:rPr>
              <a:t>tencijas</a:t>
            </a:r>
            <a:endParaRPr lang="es-ES" dirty="0">
              <a:latin typeface="Arial Unicode MS"/>
              <a:cs typeface="72" panose="020B05030300000000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140CA60-72FF-42C1-9C90-E0454521C6FF}"/>
              </a:ext>
            </a:extLst>
          </p:cNvPr>
          <p:cNvSpPr txBox="1"/>
          <p:nvPr/>
        </p:nvSpPr>
        <p:spPr>
          <a:xfrm>
            <a:off x="7780121" y="4164480"/>
            <a:ext cx="3105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Galimybė pasirinkti vienas studijas per metus pasirinkta prieinamumo tema Europoje</a:t>
            </a:r>
            <a:r>
              <a:rPr kumimoji="0" lang="lt-LT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t-LT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CCCC23-56A6-4742-87E4-79A3092E3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68" y="1271640"/>
            <a:ext cx="920420" cy="8838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C8172A-F71B-4D6D-9E86-D47EB3FB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17" y="1241162"/>
            <a:ext cx="1048425" cy="94480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0E96053-3946-491F-8DC4-4AE430FC8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78" y="1313550"/>
            <a:ext cx="926515" cy="88384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EA48F-D60A-48E0-AC1D-4D926E06D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11" y="5572345"/>
            <a:ext cx="920420" cy="8838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04598A1-B18C-4227-8F94-53C3B725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90" y="5495955"/>
            <a:ext cx="920420" cy="88384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6FC6C98-5281-4E2A-B1A1-B3BF7C0F1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45" y="5544450"/>
            <a:ext cx="920420" cy="8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34AA3C5-1B6E-469B-9E6E-1364344EBA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077" y="463453"/>
            <a:ext cx="567585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72 Black" panose="020B0A04030603020204" pitchFamily="34" charset="0"/>
                <a:ea typeface="+mn-ea"/>
                <a:cs typeface="72 Black" panose="020B0A04030603020204" pitchFamily="34" charset="0"/>
              </a:rPr>
              <a:t>Projekto tikslai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06168C-760D-4B73-8B98-A7D62B0D549F}"/>
              </a:ext>
            </a:extLst>
          </p:cNvPr>
          <p:cNvSpPr txBox="1"/>
          <p:nvPr/>
        </p:nvSpPr>
        <p:spPr>
          <a:xfrm>
            <a:off x="225077" y="1974465"/>
            <a:ext cx="6449564" cy="415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" sz="3200" b="1" i="0" u="none" strike="noStrike" baseline="0" dirty="0">
                <a:solidFill>
                  <a:srgbClr val="65459B"/>
                </a:solidFill>
                <a:latin typeface="Franklin Gothic Heavy" panose="020B0903020102020204" pitchFamily="34" charset="0"/>
              </a:rPr>
              <a:t>500</a:t>
            </a:r>
            <a:r>
              <a:rPr lang="lt" sz="2400" b="0" i="0" u="none" strike="noStrike" baseline="0" dirty="0">
                <a:latin typeface="PFSquareSansPro-Regular"/>
              </a:rPr>
              <a:t> </a:t>
            </a:r>
            <a:r>
              <a:rPr lang="lt" sz="2000" b="0" i="0" u="none" strike="noStrike" baseline="0" dirty="0">
                <a:latin typeface="PFSquareSansPro-Regular"/>
              </a:rPr>
              <a:t>naujų narių per metus praktikos bendruomenėje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60</a:t>
            </a:r>
            <a:r>
              <a:rPr lang="lt" sz="2400" b="0" i="0" u="none" strike="noStrike" baseline="0" dirty="0">
                <a:latin typeface="PFSquareSansPro-Regular"/>
              </a:rPr>
              <a:t> </a:t>
            </a:r>
            <a:r>
              <a:rPr lang="lt" sz="2000" b="0" i="0" u="none" strike="noStrike" baseline="0" dirty="0">
                <a:latin typeface="PFSquareSansPro-Regular"/>
              </a:rPr>
              <a:t>įrašų per metus AccessibleEU internetinėje bibliotekoje</a:t>
            </a:r>
          </a:p>
          <a:p>
            <a:pPr marL="342900" indent="-342900" algn="l">
              <a:lnSpc>
                <a:spcPct val="150000"/>
              </a:lnSpc>
              <a:buClr>
                <a:srgbClr val="65459B"/>
              </a:buClr>
              <a:buSzPct val="130000"/>
              <a:buFontTx/>
              <a:buChar char="•"/>
            </a:pPr>
            <a:r>
              <a:rPr lang="lt" sz="2000" dirty="0">
                <a:latin typeface="PFSquareSansPro-Regular"/>
              </a:rPr>
              <a:t>Apie</a:t>
            </a:r>
            <a:r>
              <a:rPr lang="lt" sz="3200" b="1" dirty="0">
                <a:solidFill>
                  <a:srgbClr val="094DA1"/>
                </a:solidFill>
                <a:latin typeface="Franklin Gothic Heavy" panose="020B0903020102020204" pitchFamily="34" charset="0"/>
              </a:rPr>
              <a:t> </a:t>
            </a:r>
            <a:r>
              <a:rPr lang="lt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150</a:t>
            </a:r>
            <a:r>
              <a:rPr lang="lt" sz="2400" b="0" i="0" u="none" strike="noStrike" baseline="0" dirty="0">
                <a:latin typeface="PFSquareSansPro-Regular"/>
              </a:rPr>
              <a:t> </a:t>
            </a:r>
            <a:r>
              <a:rPr lang="lt" sz="2000" b="0" i="0" u="none" strike="noStrike" baseline="0" dirty="0">
                <a:latin typeface="PFSquareSansPro-Regular"/>
              </a:rPr>
              <a:t>gerųjų praktikų per metus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88</a:t>
            </a:r>
            <a:r>
              <a:rPr lang="lt" sz="3200" b="1" dirty="0">
                <a:solidFill>
                  <a:srgbClr val="094DA1"/>
                </a:solidFill>
                <a:latin typeface="Franklin Gothic Heavy" panose="020B0903020102020204" pitchFamily="34" charset="0"/>
              </a:rPr>
              <a:t> </a:t>
            </a:r>
            <a:r>
              <a:rPr lang="lt" sz="2000" dirty="0">
                <a:latin typeface="PFSquareSansPro-Regular"/>
              </a:rPr>
              <a:t>renginiai visoje ES per 2023 m.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" sz="3200" b="1" dirty="0">
                <a:solidFill>
                  <a:srgbClr val="65459B"/>
                </a:solidFill>
                <a:latin typeface="Franklin Gothic Heavy" panose="020B0903020102020204" pitchFamily="34" charset="0"/>
              </a:rPr>
              <a:t>34</a:t>
            </a:r>
            <a:r>
              <a:rPr lang="lt" sz="2400" dirty="0">
                <a:latin typeface="PFSquareSansPro-Regular"/>
              </a:rPr>
              <a:t> </a:t>
            </a:r>
            <a:r>
              <a:rPr lang="lt" sz="2000" dirty="0">
                <a:latin typeface="PFSquareSansPro-Regular"/>
              </a:rPr>
              <a:t>ekspertai iš 27 ES valstybių narių</a:t>
            </a:r>
            <a:endParaRPr lang="en-US" sz="2000" dirty="0">
              <a:latin typeface="PFSquar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859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53DF4-5E51-4939-BB42-9F37751B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570"/>
            <a:ext cx="10515600" cy="1325563"/>
          </a:xfrm>
        </p:spPr>
        <p:txBody>
          <a:bodyPr/>
          <a:lstStyle/>
          <a:p>
            <a:r>
              <a:rPr lang="lt" sz="3600" b="1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„AccessibleEU“ kviečia!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BA85096-534E-47B6-BF6A-359E61D2F48A}"/>
              </a:ext>
            </a:extLst>
          </p:cNvPr>
          <p:cNvSpPr txBox="1"/>
          <p:nvPr/>
        </p:nvSpPr>
        <p:spPr>
          <a:xfrm>
            <a:off x="447188" y="3599688"/>
            <a:ext cx="2934428" cy="266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sz="1800" b="0" i="0" u="none" strike="noStrike" baseline="0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JUNKIS PRIE VIRTUALIOS BIBLIOTEKOS</a:t>
            </a:r>
          </a:p>
          <a:p>
            <a:r>
              <a:rPr lang="lt" sz="1800" b="0" i="0" u="none" strike="noStrike" cap="all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PRIEINAMUMO temomis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P</a:t>
            </a:r>
            <a:r>
              <a:rPr lang="lt" sz="18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rieik prie tiesioginių nuorodų, duomenų bazių, informacijos apie standartus,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studijų, </a:t>
            </a:r>
            <a:r>
              <a:rPr lang="lt" sz="18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ger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ųjų</a:t>
            </a:r>
            <a:r>
              <a:rPr lang="lt" sz="18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 praktikų,</a:t>
            </a:r>
            <a:endParaRPr lang="es-ES" sz="1800" b="0" i="0" u="none" strike="noStrike" baseline="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2500"/>
              </a:lnSpc>
            </a:pPr>
            <a:r>
              <a:rPr lang="lt-LT" dirty="0">
                <a:latin typeface="72" panose="020B0503030000000003" pitchFamily="34" charset="0"/>
                <a:cs typeface="72" panose="020B0503030000000003" pitchFamily="34" charset="0"/>
              </a:rPr>
              <a:t>p</a:t>
            </a:r>
            <a:r>
              <a:rPr lang="lt-LT" sz="18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rieinamumo klausimų</a:t>
            </a:r>
            <a:r>
              <a:rPr lang="lt" sz="1800" b="0" i="0" u="none" strike="noStrike" baseline="0" dirty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B3FE19-B143-4559-84DD-BA4204D821A1}"/>
              </a:ext>
            </a:extLst>
          </p:cNvPr>
          <p:cNvSpPr txBox="1"/>
          <p:nvPr/>
        </p:nvSpPr>
        <p:spPr>
          <a:xfrm>
            <a:off x="3294200" y="3953638"/>
            <a:ext cx="2969670" cy="178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SUŽINOK APIE PRIEINAMUM</a:t>
            </a:r>
            <a:r>
              <a:rPr lang="lt-LT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Ą</a:t>
            </a:r>
            <a:endParaRPr lang="lt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Dalyvauk seminaruose,</a:t>
            </a:r>
          </a:p>
          <a:p>
            <a:pPr>
              <a:lnSpc>
                <a:spcPts val="2500"/>
              </a:lnSpc>
            </a:pP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internetiniuose mokymuose, </a:t>
            </a:r>
            <a:r>
              <a:rPr lang="lt-LT" dirty="0">
                <a:latin typeface="72" panose="020B0503030000000003" pitchFamily="34" charset="0"/>
                <a:cs typeface="72" panose="020B0503030000000003" pitchFamily="34" charset="0"/>
              </a:rPr>
              <a:t>įvairiomis 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prieinamumo temomis.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EED171B-9AE3-4786-9AFA-C30DBE1BF079}"/>
              </a:ext>
            </a:extLst>
          </p:cNvPr>
          <p:cNvSpPr txBox="1"/>
          <p:nvPr/>
        </p:nvSpPr>
        <p:spPr>
          <a:xfrm>
            <a:off x="6404077" y="3679709"/>
            <a:ext cx="2882254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JUNKIS Į TINKLĄ</a:t>
            </a:r>
          </a:p>
          <a:p>
            <a:pPr algn="l">
              <a:lnSpc>
                <a:spcPts val="2700"/>
              </a:lnSpc>
              <a:spcBef>
                <a:spcPts val="1200"/>
              </a:spcBef>
            </a:pP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Būk praktikos bendruomenės, kurią sudaro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lnSpc>
                <a:spcPts val="2700"/>
              </a:lnSpc>
            </a:pP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prieinamumo ir negalios ekspertai, dalis.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B5F85A-9A40-43BC-816A-A4F1BF08481B}"/>
              </a:ext>
            </a:extLst>
          </p:cNvPr>
          <p:cNvSpPr txBox="1"/>
          <p:nvPr/>
        </p:nvSpPr>
        <p:spPr>
          <a:xfrm>
            <a:off x="9426538" y="3429000"/>
            <a:ext cx="2546005" cy="238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PRIEINAMUMO</a:t>
            </a:r>
          </a:p>
          <a:p>
            <a:pPr algn="l"/>
            <a:r>
              <a:rPr lang="en-GB" cap="all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</a:t>
            </a:r>
            <a:r>
              <a:rPr lang="lt" cap="all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tebėsena ir priežiūra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Sužinok daugiau apie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2500"/>
              </a:lnSpc>
            </a:pP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ES prieinamumo teisės aktų įgyvendinimas</a:t>
            </a:r>
            <a:endParaRPr lang="es-ES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>
              <a:lnSpc>
                <a:spcPts val="2500"/>
              </a:lnSpc>
            </a:pPr>
            <a:r>
              <a:rPr lang="lt-LT" dirty="0">
                <a:latin typeface="72" panose="020B0503030000000003" pitchFamily="34" charset="0"/>
                <a:cs typeface="72" panose="020B0503030000000003" pitchFamily="34" charset="0"/>
              </a:rPr>
              <a:t>įvairiuose ES šalių sektoriuose</a:t>
            </a:r>
            <a:r>
              <a:rPr lang="lt" dirty="0">
                <a:latin typeface="72" panose="020B0503030000000003" pitchFamily="34" charset="0"/>
                <a:cs typeface="72" panose="020B0503030000000003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70B3B6-0DB1-4C4B-9FA9-CF3B1BE71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7" y="1125252"/>
            <a:ext cx="2224856" cy="19932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9702F5-9DF4-47C9-BB4B-50B6CE0E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16" y="1106882"/>
            <a:ext cx="2334768" cy="20299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3F2ED6-EDD0-4EF3-AF63-B1B6B9893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44" y="1106882"/>
            <a:ext cx="2395728" cy="20848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DA10B8-23D2-4C82-82D7-3BBEFDD5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33" y="1134314"/>
            <a:ext cx="225552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8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98D0C-84E7-4DBE-B33F-DE262364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0"/>
            <a:ext cx="3255217" cy="1325563"/>
          </a:xfrm>
        </p:spPr>
        <p:txBody>
          <a:bodyPr>
            <a:normAutofit/>
          </a:bodyPr>
          <a:lstStyle/>
          <a:p>
            <a:r>
              <a:rPr lang="lt" b="1" dirty="0" err="1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Renginiai</a:t>
            </a:r>
            <a:endParaRPr lang="es-ES" b="1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4356D4CF-E5A8-44F0-A3DB-69A6C58D2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2655" y="1816246"/>
            <a:ext cx="314325" cy="300037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65459B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9EE3775-365C-4252-8BD6-D63697C0CC00}"/>
              </a:ext>
            </a:extLst>
          </p:cNvPr>
          <p:cNvSpPr txBox="1"/>
          <p:nvPr/>
        </p:nvSpPr>
        <p:spPr>
          <a:xfrm>
            <a:off x="2638425" y="1589705"/>
            <a:ext cx="851535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lt" sz="32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Supratimo didinimas</a:t>
            </a:r>
            <a:endParaRPr lang="es-ES" sz="3200" b="1" dirty="0">
              <a:solidFill>
                <a:srgbClr val="65459B"/>
              </a:solidFill>
              <a:latin typeface="72 Black" panose="020B0A04030603020204" pitchFamily="34" charset="0"/>
              <a:ea typeface="+mj-ea"/>
              <a:cs typeface="72 Black" panose="020B0A04030603020204" pitchFamily="34" charset="0"/>
            </a:endParaRPr>
          </a:p>
          <a:p>
            <a:pPr marL="0" indent="0" algn="l">
              <a:lnSpc>
                <a:spcPts val="2500"/>
              </a:lnSpc>
              <a:spcBef>
                <a:spcPts val="0"/>
              </a:spcBef>
              <a:buNone/>
            </a:pPr>
            <a:r>
              <a:rPr lang="lt" sz="2200" dirty="0">
                <a:latin typeface="72" panose="020B0503030000000003" pitchFamily="34" charset="0"/>
                <a:cs typeface="72" panose="020B0503030000000003" pitchFamily="34" charset="0"/>
              </a:rPr>
              <a:t>„AccesibleEU“ surengs 1 Europos lygmens informuotumo didinimo renginį, po 2 tokius renginius – didžiosiose ES šalyse ir po 1 – vidutinio dydžio ir mažose ES šalyse.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A8B366-8D2A-43FE-9C3E-3A1554098EEA}"/>
              </a:ext>
            </a:extLst>
          </p:cNvPr>
          <p:cNvSpPr txBox="1"/>
          <p:nvPr/>
        </p:nvSpPr>
        <p:spPr>
          <a:xfrm>
            <a:off x="2596364" y="3235616"/>
            <a:ext cx="9037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lt" sz="32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Kompetencijų tobulinimas</a:t>
            </a:r>
          </a:p>
          <a:p>
            <a:pPr marL="0" indent="0" algn="l">
              <a:buNone/>
            </a:pPr>
            <a:r>
              <a:rPr lang="lt" sz="2200" dirty="0">
                <a:latin typeface="72" panose="020B0503030000000003" pitchFamily="34" charset="0"/>
                <a:cs typeface="72" panose="020B0503030000000003" pitchFamily="34" charset="0"/>
              </a:rPr>
              <a:t>Centras kasmet pasiūlys 2 seminarus ir abipusio mokymosi renginius Europos lygmeniu ir po 1 didelėse, vidutinio dydžio ir mažose ES šalyse. Temos apima, bet tuo neapsiriboja, prieimaumu: statiniais, transportu, informacijos ir ryšių technologijomis bei politika.</a:t>
            </a:r>
            <a:endParaRPr lang="en-US" sz="22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618191-2E3C-4CFE-B894-5809C724D706}"/>
              </a:ext>
            </a:extLst>
          </p:cNvPr>
          <p:cNvSpPr txBox="1"/>
          <p:nvPr/>
        </p:nvSpPr>
        <p:spPr>
          <a:xfrm>
            <a:off x="2596364" y="5233789"/>
            <a:ext cx="75382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lt" sz="3200" b="1" dirty="0">
                <a:solidFill>
                  <a:srgbClr val="65459B"/>
                </a:solidFill>
                <a:latin typeface="72 Black" panose="020B0A04030603020204" pitchFamily="34" charset="0"/>
                <a:ea typeface="+mj-ea"/>
                <a:cs typeface="72 Black" panose="020B0A04030603020204" pitchFamily="34" charset="0"/>
              </a:rPr>
              <a:t>Tinklo kūrimo renginiai</a:t>
            </a:r>
            <a:endParaRPr lang="es-ES" sz="3200" b="1" dirty="0">
              <a:solidFill>
                <a:srgbClr val="65459B"/>
              </a:solidFill>
              <a:latin typeface="72 Black" panose="020B0A04030603020204" pitchFamily="34" charset="0"/>
              <a:ea typeface="+mj-ea"/>
              <a:cs typeface="72 Black" panose="020B0A04030603020204" pitchFamily="34" charset="0"/>
            </a:endParaRPr>
          </a:p>
          <a:p>
            <a:pPr marL="0" indent="0" algn="l">
              <a:buNone/>
            </a:pPr>
            <a:r>
              <a:rPr lang="lt" sz="2200" dirty="0">
                <a:latin typeface="72" panose="020B0503030000000003" pitchFamily="34" charset="0"/>
                <a:cs typeface="72" panose="020B0503030000000003" pitchFamily="34" charset="0"/>
              </a:rPr>
              <a:t>„AccesibleEU“ surengs 1 ES lygmens tinklų kūrimo renginį ir po 1 kiekvienoje didelėje ir vidutinio dydžio valstybėje narėje.</a:t>
            </a:r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E7E332A8-0EB0-4C66-9663-5E906D367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2654" y="3436144"/>
            <a:ext cx="314325" cy="300037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DCDE7F8B-4608-4841-B42C-AB56AAC2A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2654" y="5475335"/>
            <a:ext cx="314325" cy="300037"/>
          </a:xfrm>
          <a:prstGeom prst="triangle">
            <a:avLst/>
          </a:prstGeom>
          <a:solidFill>
            <a:srgbClr val="65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65459B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471422-239F-416B-87A8-940137B7B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91"/>
          <a:stretch/>
        </p:blipFill>
        <p:spPr>
          <a:xfrm>
            <a:off x="514350" y="1667456"/>
            <a:ext cx="1363874" cy="122626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7159526-928B-4420-9162-4BFCE229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438" y="93465"/>
            <a:ext cx="6773662" cy="1156887"/>
          </a:xfrm>
          <a:prstGeom prst="rect">
            <a:avLst/>
          </a:prstGeom>
          <a:noFill/>
          <a:ln w="57150">
            <a:solidFill>
              <a:srgbClr val="D2D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70BAFA-3538-4197-9E01-2002F03CF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10" y="3429000"/>
            <a:ext cx="1152832" cy="11257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CDAB308-3710-4571-B54F-1A4C94715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59" y="5042569"/>
            <a:ext cx="1224865" cy="12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15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2" ma:contentTypeDescription="Crear nuevo documento." ma:contentTypeScope="" ma:versionID="d8902a917ff04d1bf32658db6c5e5479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e9b6888bfb09ed0fcdf0ea0b796beac0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0EDF1-5392-4E6B-A0E7-84C846BC4B3C}">
  <ds:schemaRefs>
    <ds:schemaRef ds:uri="http://schemas.microsoft.com/office/2006/metadata/properties"/>
    <ds:schemaRef ds:uri="http://schemas.microsoft.com/office/infopath/2007/PartnerControls"/>
    <ds:schemaRef ds:uri="0e9cd55c-56a6-48d1-b102-8113f97874a2"/>
    <ds:schemaRef ds:uri="e8d6c6a3-ef37-4a27-acd0-f7e5c4920f1e"/>
  </ds:schemaRefs>
</ds:datastoreItem>
</file>

<file path=customXml/itemProps2.xml><?xml version="1.0" encoding="utf-8"?>
<ds:datastoreItem xmlns:ds="http://schemas.openxmlformats.org/officeDocument/2006/customXml" ds:itemID="{44A283AB-F533-4291-A843-BBB701EC7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49529B-C032-4681-A95E-B00A402733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12694</TotalTime>
  <Words>759</Words>
  <Application>Microsoft Office PowerPoint</Application>
  <PresentationFormat>Plačiaekranė</PresentationFormat>
  <Paragraphs>122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22" baseType="lpstr">
      <vt:lpstr>72</vt:lpstr>
      <vt:lpstr>72 Black</vt:lpstr>
      <vt:lpstr>Aharoni</vt:lpstr>
      <vt:lpstr>Arial</vt:lpstr>
      <vt:lpstr>Arial Nova</vt:lpstr>
      <vt:lpstr>Arial Unicode MS</vt:lpstr>
      <vt:lpstr>Calibri</vt:lpstr>
      <vt:lpstr>Calibri Light</vt:lpstr>
      <vt:lpstr>Franklin Gothic Heavy</vt:lpstr>
      <vt:lpstr>PFSquareSansPro-Regular</vt:lpstr>
      <vt:lpstr>Tema de Office</vt:lpstr>
      <vt:lpstr>EUROPOS PRIEINAMUMO IŠTEKLIŲ CENTRAS </vt:lpstr>
      <vt:lpstr>Kas yra AccessibleEU/ PrieinamaES?</vt:lpstr>
      <vt:lpstr>„PowerPoint“ pateiktis</vt:lpstr>
      <vt:lpstr>„PowerPoint“ pateiktis</vt:lpstr>
      <vt:lpstr>„PowerPoint“ pateiktis</vt:lpstr>
      <vt:lpstr>Ką daro „AccessibleEU“?</vt:lpstr>
      <vt:lpstr>Projekto tikslai </vt:lpstr>
      <vt:lpstr>„AccessibleEU“ kviečia!</vt:lpstr>
      <vt:lpstr>Renginiai</vt:lpstr>
      <vt:lpstr>Kas gali dalyvauti?</vt:lpstr>
      <vt:lpstr>„PowerPoint“ pateiktis</vt:lpstr>
    </vt:vector>
  </TitlesOfParts>
  <Company>ILUNION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Palanquex Valles, Marian</dc:creator>
  <cp:lastModifiedBy>Ginta Žemaitaitytė</cp:lastModifiedBy>
  <cp:revision>21</cp:revision>
  <dcterms:created xsi:type="dcterms:W3CDTF">2023-03-15T14:48:35Z</dcterms:created>
  <dcterms:modified xsi:type="dcterms:W3CDTF">2023-10-16T12:10:55Z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